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86" r:id="rId1"/>
  </p:sldMasterIdLst>
  <p:notesMasterIdLst>
    <p:notesMasterId r:id="rId12"/>
  </p:notesMasterIdLst>
  <p:handoutMasterIdLst>
    <p:handoutMasterId r:id="rId13"/>
  </p:handoutMasterIdLst>
  <p:sldIdLst>
    <p:sldId id="296" r:id="rId2"/>
    <p:sldId id="297" r:id="rId3"/>
    <p:sldId id="298" r:id="rId4"/>
    <p:sldId id="272" r:id="rId5"/>
    <p:sldId id="286" r:id="rId6"/>
    <p:sldId id="284" r:id="rId7"/>
    <p:sldId id="295" r:id="rId8"/>
    <p:sldId id="279" r:id="rId9"/>
    <p:sldId id="304" r:id="rId10"/>
    <p:sldId id="303" r:id="rId11"/>
  </p:sldIdLst>
  <p:sldSz cx="9144000" cy="6858000" type="screen4x3"/>
  <p:notesSz cx="9144000" cy="6858000"/>
  <p:defaultTextStyle>
    <a:defPPr>
      <a:defRPr lang="ja-JP"/>
    </a:defPPr>
    <a:lvl1pPr algn="l" defTabSz="457200" rtl="0" fontAlgn="base">
      <a:spcBef>
        <a:spcPct val="0"/>
      </a:spcBef>
      <a:spcAft>
        <a:spcPct val="0"/>
      </a:spcAft>
      <a:defRPr kumimoji="1" sz="2400" kern="1200">
        <a:solidFill>
          <a:schemeClr val="tx1"/>
        </a:solidFill>
        <a:latin typeface="Arial" charset="0"/>
        <a:ea typeface="ＭＳ Ｐゴシック" charset="-128"/>
        <a:cs typeface="ＭＳ Ｐゴシック" charset="-128"/>
      </a:defRPr>
    </a:lvl1pPr>
    <a:lvl2pPr marL="457200" algn="l" defTabSz="457200" rtl="0" fontAlgn="base">
      <a:spcBef>
        <a:spcPct val="0"/>
      </a:spcBef>
      <a:spcAft>
        <a:spcPct val="0"/>
      </a:spcAft>
      <a:defRPr kumimoji="1" sz="2400" kern="1200">
        <a:solidFill>
          <a:schemeClr val="tx1"/>
        </a:solidFill>
        <a:latin typeface="Arial" charset="0"/>
        <a:ea typeface="ＭＳ Ｐゴシック" charset="-128"/>
        <a:cs typeface="ＭＳ Ｐゴシック" charset="-128"/>
      </a:defRPr>
    </a:lvl2pPr>
    <a:lvl3pPr marL="914400" algn="l" defTabSz="457200" rtl="0" fontAlgn="base">
      <a:spcBef>
        <a:spcPct val="0"/>
      </a:spcBef>
      <a:spcAft>
        <a:spcPct val="0"/>
      </a:spcAft>
      <a:defRPr kumimoji="1" sz="2400" kern="1200">
        <a:solidFill>
          <a:schemeClr val="tx1"/>
        </a:solidFill>
        <a:latin typeface="Arial" charset="0"/>
        <a:ea typeface="ＭＳ Ｐゴシック" charset="-128"/>
        <a:cs typeface="ＭＳ Ｐゴシック" charset="-128"/>
      </a:defRPr>
    </a:lvl3pPr>
    <a:lvl4pPr marL="1371600" algn="l" defTabSz="457200" rtl="0" fontAlgn="base">
      <a:spcBef>
        <a:spcPct val="0"/>
      </a:spcBef>
      <a:spcAft>
        <a:spcPct val="0"/>
      </a:spcAft>
      <a:defRPr kumimoji="1" sz="2400" kern="1200">
        <a:solidFill>
          <a:schemeClr val="tx1"/>
        </a:solidFill>
        <a:latin typeface="Arial" charset="0"/>
        <a:ea typeface="ＭＳ Ｐゴシック" charset="-128"/>
        <a:cs typeface="ＭＳ Ｐゴシック" charset="-128"/>
      </a:defRPr>
    </a:lvl4pPr>
    <a:lvl5pPr marL="1828800" algn="l" defTabSz="457200" rtl="0" fontAlgn="base">
      <a:spcBef>
        <a:spcPct val="0"/>
      </a:spcBef>
      <a:spcAft>
        <a:spcPct val="0"/>
      </a:spcAft>
      <a:defRPr kumimoji="1"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kumimoji="1"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kumimoji="1"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kumimoji="1"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kumimoji="1"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frameSlides="1"/>
  <p:clrMru>
    <a:srgbClr val="2214B4"/>
    <a:srgbClr val="162451"/>
    <a:srgbClr val="FF2F6C"/>
    <a:srgbClr val="1C9C21"/>
    <a:srgbClr val="FFB21F"/>
    <a:srgbClr val="790E1B"/>
    <a:srgbClr val="F349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FECB4D8-DB02-4DC6-A0A2-4F2EBAE1DC90}" styleName="中間 1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中間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8603FDC-E32A-4AB5-989C-0864C3EAD2B8}" styleName="テーマ 2 - アクセント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100" d="100"/>
          <a:sy n="100" d="100"/>
        </p:scale>
        <p:origin x="-400" y="-320"/>
      </p:cViewPr>
      <p:guideLst>
        <p:guide orient="horz" pos="2160"/>
        <p:guide pos="2880"/>
      </p:guideLst>
    </p:cSldViewPr>
  </p:slideViewPr>
  <p:outlineViewPr>
    <p:cViewPr>
      <p:scale>
        <a:sx n="33" d="100"/>
        <a:sy n="33" d="100"/>
      </p:scale>
      <p:origin x="0" y="1968"/>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handoutMaster" Target="handoutMasters/handout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ja-JP" altLang="en-US"/>
          </a:p>
        </p:txBody>
      </p:sp>
      <p:sp>
        <p:nvSpPr>
          <p:cNvPr id="3" name="日付プレースホルダ 2"/>
          <p:cNvSpPr>
            <a:spLocks noGrp="1"/>
          </p:cNvSpPr>
          <p:nvPr>
            <p:ph type="dt" sz="quarter" idx="1"/>
          </p:nvPr>
        </p:nvSpPr>
        <p:spPr>
          <a:xfrm>
            <a:off x="5179484" y="0"/>
            <a:ext cx="3962400" cy="3429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A249158D-67E0-EB46-83DB-29668DEC1EF2}" type="datetime1">
              <a:rPr lang="ja-JP" altLang="en-US"/>
              <a:pPr>
                <a:defRPr/>
              </a:pPr>
              <a:t>12/11/06</a:t>
            </a:fld>
            <a:endParaRPr lang="ja-JP" altLang="en-US"/>
          </a:p>
        </p:txBody>
      </p:sp>
      <p:sp>
        <p:nvSpPr>
          <p:cNvPr id="4" name="フッター プレースホルダ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ja-JP" altLang="en-US"/>
          </a:p>
        </p:txBody>
      </p:sp>
      <p:sp>
        <p:nvSpPr>
          <p:cNvPr id="5" name="スライド番号プレースホルダ 4"/>
          <p:cNvSpPr>
            <a:spLocks noGrp="1"/>
          </p:cNvSpPr>
          <p:nvPr>
            <p:ph type="sldNum" sz="quarter" idx="3"/>
          </p:nvPr>
        </p:nvSpPr>
        <p:spPr>
          <a:xfrm>
            <a:off x="5179484" y="6513910"/>
            <a:ext cx="3962400" cy="3429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32B485BF-9F6F-1A45-AB1A-B2B9CF74CD1D}" type="slidenum">
              <a:rPr lang="ja-JP" altLang="en-US"/>
              <a:pPr>
                <a:defRPr/>
              </a:pPr>
              <a:t>‹#›</a:t>
            </a:fld>
            <a:endParaRPr lang="ja-JP" altLang="en-US"/>
          </a:p>
        </p:txBody>
      </p:sp>
    </p:spTree>
    <p:extLst>
      <p:ext uri="{BB962C8B-B14F-4D97-AF65-F5344CB8AC3E}">
        <p14:creationId xmlns:p14="http://schemas.microsoft.com/office/powerpoint/2010/main" val="29220726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ja-JP" altLang="en-US"/>
          </a:p>
        </p:txBody>
      </p:sp>
      <p:sp>
        <p:nvSpPr>
          <p:cNvPr id="3" name="日付プレースホルダ 2"/>
          <p:cNvSpPr>
            <a:spLocks noGrp="1"/>
          </p:cNvSpPr>
          <p:nvPr>
            <p:ph type="dt" idx="1"/>
          </p:nvPr>
        </p:nvSpPr>
        <p:spPr>
          <a:xfrm>
            <a:off x="5179484" y="0"/>
            <a:ext cx="3962400" cy="3429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2485FE0F-BC67-0341-9BC6-96882D1DA652}" type="datetime1">
              <a:rPr lang="ja-JP" altLang="en-US"/>
              <a:pPr>
                <a:defRPr/>
              </a:pPr>
              <a:t>12/11/06</a:t>
            </a:fld>
            <a:endParaRPr lang="ja-JP" altLang="en-US"/>
          </a:p>
        </p:txBody>
      </p:sp>
      <p:sp>
        <p:nvSpPr>
          <p:cNvPr id="4" name="スライド イメージ プレースホルダ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pPr lvl="0"/>
            <a:endParaRPr lang="ja-JP" altLang="en-US" noProof="0"/>
          </a:p>
        </p:txBody>
      </p:sp>
      <p:sp>
        <p:nvSpPr>
          <p:cNvPr id="5" name="ノート プレースホルダ 4"/>
          <p:cNvSpPr>
            <a:spLocks noGrp="1"/>
          </p:cNvSpPr>
          <p:nvPr>
            <p:ph type="body" sz="quarter" idx="3"/>
          </p:nvPr>
        </p:nvSpPr>
        <p:spPr>
          <a:xfrm>
            <a:off x="914400" y="3257550"/>
            <a:ext cx="7315200" cy="3086100"/>
          </a:xfrm>
          <a:prstGeom prst="rect">
            <a:avLst/>
          </a:prstGeom>
        </p:spPr>
        <p:txBody>
          <a:bodyPr vert="horz" wrap="square" lIns="91440" tIns="45720" rIns="91440" bIns="45720" numCol="1" anchor="t" anchorCtr="0" compatLnSpc="1">
            <a:prstTxWarp prst="textNoShape">
              <a:avLst/>
            </a:prstTxWarp>
            <a:norm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フッター プレースホルダ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ja-JP" altLang="en-US"/>
          </a:p>
        </p:txBody>
      </p:sp>
      <p:sp>
        <p:nvSpPr>
          <p:cNvPr id="7" name="スライド番号プレースホルダ 6"/>
          <p:cNvSpPr>
            <a:spLocks noGrp="1"/>
          </p:cNvSpPr>
          <p:nvPr>
            <p:ph type="sldNum" sz="quarter" idx="5"/>
          </p:nvPr>
        </p:nvSpPr>
        <p:spPr>
          <a:xfrm>
            <a:off x="5179484" y="6513910"/>
            <a:ext cx="3962400" cy="3429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A9E2E295-F7A3-6543-B0D6-28CA2261CA39}" type="slidenum">
              <a:rPr lang="ja-JP" altLang="en-US"/>
              <a:pPr>
                <a:defRPr/>
              </a:pPr>
              <a:t>‹#›</a:t>
            </a:fld>
            <a:endParaRPr lang="ja-JP" altLang="en-US"/>
          </a:p>
        </p:txBody>
      </p:sp>
    </p:spTree>
    <p:extLst>
      <p:ext uri="{BB962C8B-B14F-4D97-AF65-F5344CB8AC3E}">
        <p14:creationId xmlns:p14="http://schemas.microsoft.com/office/powerpoint/2010/main" val="3054453553"/>
      </p:ext>
    </p:extLst>
  </p:cSld>
  <p:clrMap bg1="lt1" tx1="dk1" bg2="lt2" tx2="dk2" accent1="accent1" accent2="accent2" accent3="accent3" accent4="accent4" accent5="accent5" accent6="accent6" hlink="hlink" folHlink="folHlink"/>
  <p:hf hdr="0" ftr="0" dt="0"/>
  <p:notesStyle>
    <a:lvl1pPr algn="l" defTabSz="457200" rtl="0" fontAlgn="base">
      <a:spcBef>
        <a:spcPct val="30000"/>
      </a:spcBef>
      <a:spcAft>
        <a:spcPct val="0"/>
      </a:spcAft>
      <a:defRPr kumimoji="1" sz="1200" kern="1200">
        <a:solidFill>
          <a:schemeClr val="tx1"/>
        </a:solidFill>
        <a:latin typeface="+mn-lt"/>
        <a:ea typeface="+mn-ea"/>
        <a:cs typeface="ＭＳ Ｐゴシック" charset="-128"/>
      </a:defRPr>
    </a:lvl1pPr>
    <a:lvl2pPr marL="457200" algn="l" defTabSz="457200" rtl="0" fontAlgn="base">
      <a:spcBef>
        <a:spcPct val="30000"/>
      </a:spcBef>
      <a:spcAft>
        <a:spcPct val="0"/>
      </a:spcAft>
      <a:defRPr kumimoji="1" sz="1200" kern="1200">
        <a:solidFill>
          <a:schemeClr val="tx1"/>
        </a:solidFill>
        <a:latin typeface="+mn-lt"/>
        <a:ea typeface="+mn-ea"/>
        <a:cs typeface="+mn-cs"/>
      </a:defRPr>
    </a:lvl2pPr>
    <a:lvl3pPr marL="914400" algn="l" defTabSz="457200" rtl="0" fontAlgn="base">
      <a:spcBef>
        <a:spcPct val="30000"/>
      </a:spcBef>
      <a:spcAft>
        <a:spcPct val="0"/>
      </a:spcAft>
      <a:defRPr kumimoji="1" sz="1200" kern="1200">
        <a:solidFill>
          <a:schemeClr val="tx1"/>
        </a:solidFill>
        <a:latin typeface="+mn-lt"/>
        <a:ea typeface="+mn-ea"/>
        <a:cs typeface="+mn-cs"/>
      </a:defRPr>
    </a:lvl3pPr>
    <a:lvl4pPr marL="1371600" algn="l" defTabSz="457200" rtl="0" fontAlgn="base">
      <a:spcBef>
        <a:spcPct val="30000"/>
      </a:spcBef>
      <a:spcAft>
        <a:spcPct val="0"/>
      </a:spcAft>
      <a:defRPr kumimoji="1" sz="1200" kern="1200">
        <a:solidFill>
          <a:schemeClr val="tx1"/>
        </a:solidFill>
        <a:latin typeface="+mn-lt"/>
        <a:ea typeface="+mn-ea"/>
        <a:cs typeface="+mn-cs"/>
      </a:defRPr>
    </a:lvl4pPr>
    <a:lvl5pPr marL="1828800" algn="l" defTabSz="457200" rtl="0" fontAlgn="base">
      <a:spcBef>
        <a:spcPct val="30000"/>
      </a:spcBef>
      <a:spcAft>
        <a:spcPct val="0"/>
      </a:spcAft>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4" name="スライド番号プレースホルダ 3"/>
          <p:cNvSpPr>
            <a:spLocks noGrp="1"/>
          </p:cNvSpPr>
          <p:nvPr>
            <p:ph type="sldNum" sz="quarter" idx="10"/>
          </p:nvPr>
        </p:nvSpPr>
        <p:spPr/>
        <p:txBody>
          <a:bodyPr/>
          <a:lstStyle/>
          <a:p>
            <a:pPr>
              <a:defRPr/>
            </a:pPr>
            <a:fld id="{A9E2E295-F7A3-6543-B0D6-28CA2261CA39}" type="slidenum">
              <a:rPr lang="ja-JP" altLang="en-US" smtClean="0"/>
              <a:pPr>
                <a:defRPr/>
              </a:pPr>
              <a:t>6</a:t>
            </a:fld>
            <a:endParaRPr lang="ja-JP"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A9E2E295-F7A3-6543-B0D6-28CA2261CA39}" type="slidenum">
              <a:rPr lang="ja-JP" altLang="en-US" smtClean="0"/>
              <a:pPr>
                <a:defRPr/>
              </a:pPr>
              <a:t>10</a:t>
            </a:fld>
            <a:endParaRPr lang="ja-JP" altLang="en-US"/>
          </a:p>
        </p:txBody>
      </p:sp>
    </p:spTree>
    <p:extLst>
      <p:ext uri="{BB962C8B-B14F-4D97-AF65-F5344CB8AC3E}">
        <p14:creationId xmlns:p14="http://schemas.microsoft.com/office/powerpoint/2010/main" val="2727355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正方形/長方形 3"/>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5" name="正方形/長方形 4"/>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6" name="正方形/長方形 5"/>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7" name="正方形/長方形 6"/>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10" name="正方形/長方形 9"/>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useBgFill="1">
        <p:nvSpPr>
          <p:cNvPr id="11" name="角丸四角形 10"/>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useBgFill="1">
        <p:nvSpPr>
          <p:cNvPr id="12" name="角丸四角形 11"/>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13" name="正方形/長方形 12"/>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14" name="正方形/長方形 13"/>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15" name="正方形/長方形 14"/>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16" name="正方形/長方形 15"/>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8" name="タイトル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lang="ja-JP" altLang="en-US" smtClean="0"/>
              <a:t>マスタ タイトルの書式設定</a:t>
            </a:r>
            <a:endParaRPr lang="en-US"/>
          </a:p>
        </p:txBody>
      </p:sp>
      <p:sp>
        <p:nvSpPr>
          <p:cNvPr id="9" name="サブタイトル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ja-JP" altLang="en-US" smtClean="0"/>
              <a:t>マスタ サブタイトルの書式設定</a:t>
            </a:r>
            <a:endParaRPr lang="en-US"/>
          </a:p>
        </p:txBody>
      </p:sp>
      <p:sp>
        <p:nvSpPr>
          <p:cNvPr id="17" name="日付プレースホルダ 27"/>
          <p:cNvSpPr>
            <a:spLocks noGrp="1"/>
          </p:cNvSpPr>
          <p:nvPr>
            <p:ph type="dt" sz="half" idx="10"/>
          </p:nvPr>
        </p:nvSpPr>
        <p:spPr>
          <a:xfrm>
            <a:off x="6705600" y="4206875"/>
            <a:ext cx="960438" cy="457200"/>
          </a:xfrm>
        </p:spPr>
        <p:txBody>
          <a:bodyPr/>
          <a:lstStyle>
            <a:lvl1pPr>
              <a:defRPr/>
            </a:lvl1pPr>
          </a:lstStyle>
          <a:p>
            <a:pPr>
              <a:defRPr/>
            </a:pPr>
            <a:fld id="{63B719A6-5799-C54F-8E6D-CA4BEA44D0B3}" type="datetime1">
              <a:rPr lang="ja-JP" altLang="en-US"/>
              <a:pPr>
                <a:defRPr/>
              </a:pPr>
              <a:t>12/11/06</a:t>
            </a:fld>
            <a:endParaRPr lang="ja-JP" altLang="en-US"/>
          </a:p>
        </p:txBody>
      </p:sp>
      <p:sp>
        <p:nvSpPr>
          <p:cNvPr id="18" name="フッター プレースホルダ 16"/>
          <p:cNvSpPr>
            <a:spLocks noGrp="1"/>
          </p:cNvSpPr>
          <p:nvPr>
            <p:ph type="ftr" sz="quarter" idx="11"/>
          </p:nvPr>
        </p:nvSpPr>
        <p:spPr>
          <a:xfrm>
            <a:off x="5410200" y="4205288"/>
            <a:ext cx="1295400" cy="457200"/>
          </a:xfrm>
        </p:spPr>
        <p:txBody>
          <a:bodyPr/>
          <a:lstStyle>
            <a:lvl1pPr>
              <a:defRPr/>
            </a:lvl1pPr>
          </a:lstStyle>
          <a:p>
            <a:pPr>
              <a:defRPr/>
            </a:pPr>
            <a:endParaRPr lang="ja-JP" altLang="en-US"/>
          </a:p>
        </p:txBody>
      </p:sp>
      <p:sp>
        <p:nvSpPr>
          <p:cNvPr id="19" name="スライド番号プレースホルダ 28"/>
          <p:cNvSpPr>
            <a:spLocks noGrp="1"/>
          </p:cNvSpPr>
          <p:nvPr>
            <p:ph type="sldNum" sz="quarter" idx="12"/>
          </p:nvPr>
        </p:nvSpPr>
        <p:spPr>
          <a:xfrm>
            <a:off x="8320088" y="1588"/>
            <a:ext cx="747712" cy="365125"/>
          </a:xfrm>
        </p:spPr>
        <p:txBody>
          <a:bodyPr/>
          <a:lstStyle>
            <a:lvl1pPr>
              <a:defRPr>
                <a:solidFill>
                  <a:schemeClr val="bg1"/>
                </a:solidFill>
              </a:defRPr>
            </a:lvl1pPr>
          </a:lstStyle>
          <a:p>
            <a:pPr>
              <a:defRPr/>
            </a:pPr>
            <a:fld id="{231819B8-D5A1-F545-9D86-5277CF877F89}" type="slidenum">
              <a:rPr lang="en-US" altLang="ja-JP"/>
              <a:pPr>
                <a:defRPr/>
              </a:pPr>
              <a: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日付プレースホルダ 13"/>
          <p:cNvSpPr>
            <a:spLocks noGrp="1"/>
          </p:cNvSpPr>
          <p:nvPr>
            <p:ph type="dt" sz="half" idx="10"/>
          </p:nvPr>
        </p:nvSpPr>
        <p:spPr/>
        <p:txBody>
          <a:bodyPr/>
          <a:lstStyle>
            <a:lvl1pPr>
              <a:defRPr/>
            </a:lvl1pPr>
          </a:lstStyle>
          <a:p>
            <a:pPr>
              <a:defRPr/>
            </a:pPr>
            <a:fld id="{A6823E96-FC9A-BA4F-9D6D-866455F23DB9}" type="datetime1">
              <a:rPr lang="ja-JP" altLang="en-US"/>
              <a:pPr>
                <a:defRPr/>
              </a:pPr>
              <a:t>12/11/06</a:t>
            </a:fld>
            <a:endParaRPr lang="ja-JP" altLang="en-US"/>
          </a:p>
        </p:txBody>
      </p:sp>
      <p:sp>
        <p:nvSpPr>
          <p:cNvPr id="5" name="フッター プレースホルダ 2"/>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22"/>
          <p:cNvSpPr>
            <a:spLocks noGrp="1"/>
          </p:cNvSpPr>
          <p:nvPr>
            <p:ph type="sldNum" sz="quarter" idx="12"/>
          </p:nvPr>
        </p:nvSpPr>
        <p:spPr/>
        <p:txBody>
          <a:bodyPr/>
          <a:lstStyle>
            <a:lvl1pPr>
              <a:defRPr/>
            </a:lvl1pPr>
          </a:lstStyle>
          <a:p>
            <a:pPr>
              <a:defRPr/>
            </a:pPr>
            <a:fld id="{8034991C-F7D1-9849-96C5-3C76908DFDF6}" type="slidenum">
              <a:rPr lang="ja-JP" altLang="en-US"/>
              <a:pPr>
                <a:defRPr/>
              </a:pPr>
              <a:t>‹#›</a:t>
            </a:fld>
            <a:endParaRPr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781800" y="1143000"/>
            <a:ext cx="1905000" cy="5486400"/>
          </a:xfrm>
        </p:spPr>
        <p:txBody>
          <a:bodyPr vert="eaVert"/>
          <a:lstStyle/>
          <a:p>
            <a:r>
              <a:rPr lang="ja-JP" altLang="en-US" smtClean="0"/>
              <a:t>マスタ タイトルの書式設定</a:t>
            </a:r>
            <a:endParaRPr lang="en-US"/>
          </a:p>
        </p:txBody>
      </p:sp>
      <p:sp>
        <p:nvSpPr>
          <p:cNvPr id="3" name="縦書きテキスト プレースホルダ 2"/>
          <p:cNvSpPr>
            <a:spLocks noGrp="1"/>
          </p:cNvSpPr>
          <p:nvPr>
            <p:ph type="body" orient="vert" idx="1"/>
          </p:nvPr>
        </p:nvSpPr>
        <p:spPr>
          <a:xfrm>
            <a:off x="457200" y="1143000"/>
            <a:ext cx="6248400" cy="5486400"/>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日付プレースホルダ 13"/>
          <p:cNvSpPr>
            <a:spLocks noGrp="1"/>
          </p:cNvSpPr>
          <p:nvPr>
            <p:ph type="dt" sz="half" idx="10"/>
          </p:nvPr>
        </p:nvSpPr>
        <p:spPr/>
        <p:txBody>
          <a:bodyPr/>
          <a:lstStyle>
            <a:lvl1pPr>
              <a:defRPr/>
            </a:lvl1pPr>
          </a:lstStyle>
          <a:p>
            <a:pPr>
              <a:defRPr/>
            </a:pPr>
            <a:fld id="{9F732F03-518D-7949-ABEB-7C0CA0CC97D3}" type="datetime1">
              <a:rPr lang="ja-JP" altLang="en-US"/>
              <a:pPr>
                <a:defRPr/>
              </a:pPr>
              <a:t>12/11/06</a:t>
            </a:fld>
            <a:endParaRPr lang="ja-JP" altLang="en-US"/>
          </a:p>
        </p:txBody>
      </p:sp>
      <p:sp>
        <p:nvSpPr>
          <p:cNvPr id="5" name="フッター プレースホルダ 2"/>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22"/>
          <p:cNvSpPr>
            <a:spLocks noGrp="1"/>
          </p:cNvSpPr>
          <p:nvPr>
            <p:ph type="sldNum" sz="quarter" idx="12"/>
          </p:nvPr>
        </p:nvSpPr>
        <p:spPr/>
        <p:txBody>
          <a:bodyPr/>
          <a:lstStyle>
            <a:lvl1pPr>
              <a:defRPr/>
            </a:lvl1pPr>
          </a:lstStyle>
          <a:p>
            <a:pPr>
              <a:defRPr/>
            </a:pPr>
            <a:fld id="{779C2D0E-DAB5-B04A-8687-7A44A3489B75}" type="slidenum">
              <a:rPr lang="ja-JP" altLang="en-US"/>
              <a:pPr>
                <a:defRPr/>
              </a:pPr>
              <a:t>‹#›</a:t>
            </a:fld>
            <a:endParaRPr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日付プレースホルダ 13"/>
          <p:cNvSpPr>
            <a:spLocks noGrp="1"/>
          </p:cNvSpPr>
          <p:nvPr>
            <p:ph type="dt" sz="half" idx="10"/>
          </p:nvPr>
        </p:nvSpPr>
        <p:spPr/>
        <p:txBody>
          <a:bodyPr/>
          <a:lstStyle>
            <a:lvl1pPr>
              <a:defRPr/>
            </a:lvl1pPr>
          </a:lstStyle>
          <a:p>
            <a:pPr>
              <a:defRPr/>
            </a:pPr>
            <a:fld id="{AD01F8F1-E814-9A44-8EE2-B570C3EFD1B8}" type="datetime1">
              <a:rPr lang="ja-JP" altLang="en-US"/>
              <a:pPr>
                <a:defRPr/>
              </a:pPr>
              <a:t>12/11/06</a:t>
            </a:fld>
            <a:endParaRPr lang="ja-JP" altLang="en-US"/>
          </a:p>
        </p:txBody>
      </p:sp>
      <p:sp>
        <p:nvSpPr>
          <p:cNvPr id="5" name="フッター プレースホルダ 2"/>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22"/>
          <p:cNvSpPr>
            <a:spLocks noGrp="1"/>
          </p:cNvSpPr>
          <p:nvPr>
            <p:ph type="sldNum" sz="quarter" idx="12"/>
          </p:nvPr>
        </p:nvSpPr>
        <p:spPr/>
        <p:txBody>
          <a:bodyPr/>
          <a:lstStyle>
            <a:lvl1pPr>
              <a:defRPr/>
            </a:lvl1pPr>
          </a:lstStyle>
          <a:p>
            <a:pPr>
              <a:defRPr/>
            </a:pPr>
            <a:fld id="{52436384-CEB5-614D-B30E-FFE4A538D42A}" type="slidenum">
              <a:rPr lang="ja-JP" altLang="en-US"/>
              <a:pPr>
                <a:defRPr/>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lang="ja-JP" altLang="en-US" smtClean="0"/>
              <a:t>マスタ タイトルの書式設定</a:t>
            </a:r>
            <a:endParaRPr lang="en-US"/>
          </a:p>
        </p:txBody>
      </p:sp>
      <p:sp>
        <p:nvSpPr>
          <p:cNvPr id="3" name="テキスト プレースホルダ 2"/>
          <p:cNvSpPr>
            <a:spLocks noGrp="1"/>
          </p:cNvSpPr>
          <p:nvPr>
            <p:ph type="body" idx="1"/>
          </p:nvPr>
        </p:nvSpPr>
        <p:spPr>
          <a:xfrm>
            <a:off x="722313" y="3367088"/>
            <a:ext cx="7772400" cy="1509712"/>
          </a:xfrm>
        </p:spPr>
        <p:txBody>
          <a:bodyPr/>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2BC19F1E-49CB-A242-93D8-EC53BCD3F76D}" type="datetime1">
              <a:rPr lang="ja-JP" altLang="en-US"/>
              <a:pPr>
                <a:defRPr/>
              </a:pPr>
              <a:t>12/11/06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043B8DD-1676-1F45-8653-B67E84905864}" type="slidenum">
              <a:rPr lang="en-US" altLang="ja-JP"/>
              <a:pPr>
                <a:defRPr/>
              </a:pPr>
              <a:t>‹#›</a:t>
            </a:fld>
            <a:endParaRPr lang="en-US" altLang="ja-JP"/>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en-US"/>
          </a:p>
        </p:txBody>
      </p:sp>
      <p:sp>
        <p:nvSpPr>
          <p:cNvPr id="3" name="コンテンツ プレースホルダ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コンテンツ プレースホルダ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5" name="日付プレースホルダ 13"/>
          <p:cNvSpPr>
            <a:spLocks noGrp="1"/>
          </p:cNvSpPr>
          <p:nvPr>
            <p:ph type="dt" sz="half" idx="10"/>
          </p:nvPr>
        </p:nvSpPr>
        <p:spPr/>
        <p:txBody>
          <a:bodyPr/>
          <a:lstStyle>
            <a:lvl1pPr>
              <a:defRPr/>
            </a:lvl1pPr>
          </a:lstStyle>
          <a:p>
            <a:pPr>
              <a:defRPr/>
            </a:pPr>
            <a:fld id="{F816C41B-F605-554D-BDDE-3D168CD0A5F2}" type="datetime1">
              <a:rPr lang="ja-JP" altLang="en-US"/>
              <a:pPr>
                <a:defRPr/>
              </a:pPr>
              <a:t>12/11/06</a:t>
            </a:fld>
            <a:endParaRPr lang="ja-JP" altLang="en-US"/>
          </a:p>
        </p:txBody>
      </p:sp>
      <p:sp>
        <p:nvSpPr>
          <p:cNvPr id="6" name="フッター プレースホルダ 2"/>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22"/>
          <p:cNvSpPr>
            <a:spLocks noGrp="1"/>
          </p:cNvSpPr>
          <p:nvPr>
            <p:ph type="sldNum" sz="quarter" idx="12"/>
          </p:nvPr>
        </p:nvSpPr>
        <p:spPr/>
        <p:txBody>
          <a:bodyPr/>
          <a:lstStyle>
            <a:lvl1pPr>
              <a:defRPr/>
            </a:lvl1pPr>
          </a:lstStyle>
          <a:p>
            <a:pPr>
              <a:defRPr/>
            </a:pPr>
            <a:fld id="{E2C696F7-6A8B-2E4E-802C-C68F9B73D25B}" type="slidenum">
              <a:rPr lang="ja-JP" altLang="en-US"/>
              <a:pPr>
                <a:defRPr/>
              </a:pPr>
              <a:t>‹#›</a:t>
            </a:fld>
            <a:endParaRPr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381000" y="1143000"/>
            <a:ext cx="8382000" cy="1069848"/>
          </a:xfrm>
        </p:spPr>
        <p:txBody>
          <a:bodyPr/>
          <a:lstStyle>
            <a:lvl1pPr>
              <a:defRPr sz="4000" b="0" i="0" cap="none" baseline="0"/>
            </a:lvl1pPr>
          </a:lstStyle>
          <a:p>
            <a:r>
              <a:rPr lang="ja-JP" altLang="en-US" smtClean="0"/>
              <a:t>マスタ タイトルの書式設定</a:t>
            </a:r>
            <a:endParaRPr lang="en-US"/>
          </a:p>
        </p:txBody>
      </p:sp>
      <p:sp>
        <p:nvSpPr>
          <p:cNvPr id="3" name="テキスト プレースホルダ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a:r>
              <a:rPr lang="ja-JP" altLang="en-US" smtClean="0"/>
              <a:t>マスタ テキストの書式設定</a:t>
            </a:r>
          </a:p>
        </p:txBody>
      </p:sp>
      <p:sp>
        <p:nvSpPr>
          <p:cNvPr id="4" name="テキスト プレースホルダ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a:r>
              <a:rPr lang="ja-JP" altLang="en-US" smtClean="0"/>
              <a:t>マスタ テキストの書式設定</a:t>
            </a:r>
          </a:p>
        </p:txBody>
      </p:sp>
      <p:sp>
        <p:nvSpPr>
          <p:cNvPr id="5" name="コンテンツ プレースホルダ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6" name="コンテンツ プレースホルダ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7" name="日付プレースホルダ 25"/>
          <p:cNvSpPr>
            <a:spLocks noGrp="1"/>
          </p:cNvSpPr>
          <p:nvPr>
            <p:ph type="dt" sz="half" idx="10"/>
          </p:nvPr>
        </p:nvSpPr>
        <p:spPr/>
        <p:txBody>
          <a:bodyPr/>
          <a:lstStyle>
            <a:lvl1pPr>
              <a:defRPr/>
            </a:lvl1pPr>
          </a:lstStyle>
          <a:p>
            <a:pPr>
              <a:defRPr/>
            </a:pPr>
            <a:fld id="{692F942B-E0A4-1242-84DD-7F4AB8CA4182}" type="datetime1">
              <a:rPr lang="ja-JP" altLang="en-US"/>
              <a:pPr>
                <a:defRPr/>
              </a:pPr>
              <a:t>12/11/06</a:t>
            </a:fld>
            <a:endParaRPr lang="ja-JP" altLang="en-US"/>
          </a:p>
        </p:txBody>
      </p:sp>
      <p:sp>
        <p:nvSpPr>
          <p:cNvPr id="8" name="スライド番号プレースホルダ 26"/>
          <p:cNvSpPr>
            <a:spLocks noGrp="1"/>
          </p:cNvSpPr>
          <p:nvPr>
            <p:ph type="sldNum" sz="quarter" idx="11"/>
          </p:nvPr>
        </p:nvSpPr>
        <p:spPr/>
        <p:txBody>
          <a:bodyPr/>
          <a:lstStyle>
            <a:lvl1pPr>
              <a:defRPr/>
            </a:lvl1pPr>
          </a:lstStyle>
          <a:p>
            <a:pPr>
              <a:defRPr/>
            </a:pPr>
            <a:fld id="{936766D7-45C0-9B48-ABB2-B1893114DEB4}" type="slidenum">
              <a:rPr lang="ja-JP" altLang="en-US"/>
              <a:pPr>
                <a:defRPr/>
              </a:pPr>
              <a:t>‹#›</a:t>
            </a:fld>
            <a:endParaRPr lang="ja-JP" altLang="en-US"/>
          </a:p>
        </p:txBody>
      </p:sp>
      <p:sp>
        <p:nvSpPr>
          <p:cNvPr id="9" name="フッター プレースホルダ 27"/>
          <p:cNvSpPr>
            <a:spLocks noGrp="1"/>
          </p:cNvSpPr>
          <p:nvPr>
            <p:ph type="ftr" sz="quarter" idx="12"/>
          </p:nvPr>
        </p:nvSpPr>
        <p:spPr/>
        <p:txBody>
          <a:bodyPr rtlCol="0"/>
          <a:lstStyle>
            <a:lvl1pPr>
              <a:defRPr/>
            </a:lvl1pPr>
          </a:lstStyle>
          <a:p>
            <a:pPr>
              <a:defRPr/>
            </a:pPr>
            <a:endParaRPr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143000"/>
            <a:ext cx="8229600" cy="1069848"/>
          </a:xfrm>
        </p:spPr>
        <p:txBody>
          <a:bodyPr/>
          <a:lstStyle>
            <a:lvl1pPr>
              <a:defRPr sz="4000">
                <a:solidFill>
                  <a:schemeClr val="tx2"/>
                </a:solidFill>
              </a:defRPr>
            </a:lvl1pPr>
          </a:lstStyle>
          <a:p>
            <a:r>
              <a:rPr lang="ja-JP" altLang="en-US" smtClean="0"/>
              <a:t>マスタ タイトルの書式設定</a:t>
            </a:r>
            <a:endParaRPr lang="en-US"/>
          </a:p>
        </p:txBody>
      </p:sp>
      <p:sp>
        <p:nvSpPr>
          <p:cNvPr id="3" name="日付プレースホルダ 2"/>
          <p:cNvSpPr>
            <a:spLocks noGrp="1"/>
          </p:cNvSpPr>
          <p:nvPr>
            <p:ph type="dt" sz="half" idx="10"/>
          </p:nvPr>
        </p:nvSpPr>
        <p:spPr>
          <a:xfrm>
            <a:off x="6583363" y="612775"/>
            <a:ext cx="957262" cy="457200"/>
          </a:xfrm>
        </p:spPr>
        <p:txBody>
          <a:bodyPr/>
          <a:lstStyle>
            <a:lvl1pPr>
              <a:defRPr/>
            </a:lvl1pPr>
          </a:lstStyle>
          <a:p>
            <a:pPr>
              <a:defRPr/>
            </a:pPr>
            <a:fld id="{C47CD66B-6F4E-D147-92EA-F77A0D318B53}" type="datetime1">
              <a:rPr lang="ja-JP" altLang="en-US"/>
              <a:pPr>
                <a:defRPr/>
              </a:pPr>
              <a:t>12/11/06</a:t>
            </a:fld>
            <a:endParaRPr lang="ja-JP" altLang="en-US"/>
          </a:p>
        </p:txBody>
      </p:sp>
      <p:sp>
        <p:nvSpPr>
          <p:cNvPr id="4" name="フッター プレースホルダ 3"/>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 4"/>
          <p:cNvSpPr>
            <a:spLocks noGrp="1"/>
          </p:cNvSpPr>
          <p:nvPr>
            <p:ph type="sldNum" sz="quarter" idx="12"/>
          </p:nvPr>
        </p:nvSpPr>
        <p:spPr/>
        <p:txBody>
          <a:bodyPr/>
          <a:lstStyle>
            <a:lvl1pPr>
              <a:defRPr/>
            </a:lvl1pPr>
          </a:lstStyle>
          <a:p>
            <a:pPr>
              <a:defRPr/>
            </a:pPr>
            <a:fld id="{4AC2F1BA-5A20-F946-B181-A2FAD54A7FF2}" type="slidenum">
              <a:rPr lang="ja-JP" altLang="en-US"/>
              <a:pPr>
                <a:defRPr/>
              </a:pPr>
              <a:t>‹#›</a:t>
            </a:fld>
            <a:endParaRPr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3"/>
          <p:cNvSpPr>
            <a:spLocks noGrp="1"/>
          </p:cNvSpPr>
          <p:nvPr>
            <p:ph type="dt" sz="half" idx="10"/>
          </p:nvPr>
        </p:nvSpPr>
        <p:spPr/>
        <p:txBody>
          <a:bodyPr/>
          <a:lstStyle>
            <a:lvl1pPr>
              <a:defRPr/>
            </a:lvl1pPr>
          </a:lstStyle>
          <a:p>
            <a:pPr>
              <a:defRPr/>
            </a:pPr>
            <a:fld id="{8C59C6B1-F006-E543-9C1E-6DF0CB2A841A}" type="datetime1">
              <a:rPr lang="ja-JP" altLang="en-US"/>
              <a:pPr>
                <a:defRPr/>
              </a:pPr>
              <a:t>12/11/06</a:t>
            </a:fld>
            <a:endParaRPr lang="ja-JP" altLang="en-US"/>
          </a:p>
        </p:txBody>
      </p:sp>
      <p:sp>
        <p:nvSpPr>
          <p:cNvPr id="3" name="フッター プレースホルダ 2"/>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 22"/>
          <p:cNvSpPr>
            <a:spLocks noGrp="1"/>
          </p:cNvSpPr>
          <p:nvPr>
            <p:ph type="sldNum" sz="quarter" idx="12"/>
          </p:nvPr>
        </p:nvSpPr>
        <p:spPr/>
        <p:txBody>
          <a:bodyPr/>
          <a:lstStyle>
            <a:lvl1pPr>
              <a:defRPr/>
            </a:lvl1pPr>
          </a:lstStyle>
          <a:p>
            <a:pPr>
              <a:defRPr/>
            </a:pPr>
            <a:fld id="{4AE5365A-482D-B74D-826D-0E28E1D20ECD}" type="slidenum">
              <a:rPr lang="ja-JP" altLang="en-US"/>
              <a:pPr>
                <a:defRPr/>
              </a:pPr>
              <a:t>‹#›</a:t>
            </a:fld>
            <a:endParaRPr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53496" y="1101970"/>
            <a:ext cx="3383280" cy="877824"/>
          </a:xfrm>
        </p:spPr>
        <p:txBody>
          <a:bodyPr anchor="b"/>
          <a:lstStyle>
            <a:lvl1pPr algn="l">
              <a:buNone/>
              <a:defRPr sz="1800" b="1"/>
            </a:lvl1pPr>
          </a:lstStyle>
          <a:p>
            <a:r>
              <a:rPr lang="ja-JP" altLang="en-US" smtClean="0"/>
              <a:t>マスタ タイトルの書式設定</a:t>
            </a:r>
            <a:endParaRPr lang="en-US"/>
          </a:p>
        </p:txBody>
      </p:sp>
      <p:sp>
        <p:nvSpPr>
          <p:cNvPr id="3" name="テキスト プレースホルダ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a:r>
              <a:rPr lang="ja-JP" altLang="en-US" smtClean="0"/>
              <a:t>マスタ テキストの書式設定</a:t>
            </a:r>
          </a:p>
        </p:txBody>
      </p:sp>
      <p:sp>
        <p:nvSpPr>
          <p:cNvPr id="4" name="コンテンツ プレースホルダ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5" name="日付プレースホルダ 4"/>
          <p:cNvSpPr>
            <a:spLocks noGrp="1"/>
          </p:cNvSpPr>
          <p:nvPr>
            <p:ph type="dt" sz="half" idx="10"/>
          </p:nvPr>
        </p:nvSpPr>
        <p:spPr/>
        <p:txBody>
          <a:bodyPr/>
          <a:lstStyle>
            <a:lvl1pPr>
              <a:defRPr/>
            </a:lvl1pPr>
          </a:lstStyle>
          <a:p>
            <a:pPr>
              <a:defRPr/>
            </a:pPr>
            <a:fld id="{1AC3BE46-6902-C24F-B35A-5084A36EAD66}" type="datetime1">
              <a:rPr lang="ja-JP" altLang="en-US"/>
              <a:pPr>
                <a:defRPr/>
              </a:pPr>
              <a:t>12/11/06</a:t>
            </a:fld>
            <a:endParaRPr lang="ja-JP" altLang="en-US"/>
          </a:p>
        </p:txBody>
      </p:sp>
      <p:sp>
        <p:nvSpPr>
          <p:cNvPr id="6" name="フッター プレースホルダ 5"/>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6"/>
          <p:cNvSpPr>
            <a:spLocks noGrp="1"/>
          </p:cNvSpPr>
          <p:nvPr>
            <p:ph type="sldNum" sz="quarter" idx="12"/>
          </p:nvPr>
        </p:nvSpPr>
        <p:spPr/>
        <p:txBody>
          <a:bodyPr/>
          <a:lstStyle>
            <a:lvl1pPr>
              <a:defRPr>
                <a:ea typeface="ＭＳ Ｐゴシック" charset="-128"/>
                <a:cs typeface="ＭＳ Ｐゴシック" charset="-128"/>
              </a:defRPr>
            </a:lvl1pPr>
          </a:lstStyle>
          <a:p>
            <a:pPr>
              <a:defRPr/>
            </a:pPr>
            <a:fld id="{DA13ED9F-B011-5A45-B2D7-C6A9A746C86C}" type="slidenum">
              <a:rPr lang="en-US" altLang="ja-JP"/>
              <a:pPr>
                <a:defRPr/>
              </a:pPr>
              <a:t>‹#›</a:t>
            </a:fld>
            <a:endParaRPr lang="en-US" altLang="ja-JP"/>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lang="ja-JP" altLang="en-US" smtClean="0"/>
              <a:t>マスタ タイトルの書式設定</a:t>
            </a:r>
            <a:endParaRPr lang="en-US"/>
          </a:p>
        </p:txBody>
      </p:sp>
      <p:sp>
        <p:nvSpPr>
          <p:cNvPr id="3" name="図プレースホルダ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normAutofit/>
          </a:bodyPr>
          <a:lstStyle>
            <a:lvl1pPr marL="0" indent="0">
              <a:buNone/>
              <a:defRPr sz="3200"/>
            </a:lvl1pPr>
          </a:lstStyle>
          <a:p>
            <a:pPr lvl="0"/>
            <a:r>
              <a:rPr lang="ja-JP" altLang="en-US" noProof="0" smtClean="0"/>
              <a:t>アイコンをクリックして図を追加</a:t>
            </a:r>
            <a:endParaRPr lang="en-US" noProof="0" dirty="0"/>
          </a:p>
        </p:txBody>
      </p:sp>
      <p:sp>
        <p:nvSpPr>
          <p:cNvPr id="4" name="テキスト プレースホルダ 3"/>
          <p:cNvSpPr>
            <a:spLocks noGrp="1"/>
          </p:cNvSpPr>
          <p:nvPr>
            <p:ph type="body" sz="half" idx="2"/>
          </p:nvPr>
        </p:nvSpPr>
        <p:spPr>
          <a:xfrm>
            <a:off x="6088443" y="3274308"/>
            <a:ext cx="2590800" cy="2516489"/>
          </a:xfrm>
        </p:spPr>
        <p:txBody>
          <a:bodyPr lIns="0" tIns="0" rIns="45720"/>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a:r>
              <a:rPr lang="ja-JP" altLang="en-US" smtClean="0"/>
              <a:t>マスタ テキストの書式設定</a:t>
            </a:r>
          </a:p>
        </p:txBody>
      </p:sp>
      <p:sp>
        <p:nvSpPr>
          <p:cNvPr id="5" name="日付プレースホルダ 13"/>
          <p:cNvSpPr>
            <a:spLocks noGrp="1"/>
          </p:cNvSpPr>
          <p:nvPr>
            <p:ph type="dt" sz="half" idx="10"/>
          </p:nvPr>
        </p:nvSpPr>
        <p:spPr/>
        <p:txBody>
          <a:bodyPr/>
          <a:lstStyle>
            <a:lvl1pPr>
              <a:defRPr/>
            </a:lvl1pPr>
          </a:lstStyle>
          <a:p>
            <a:pPr>
              <a:defRPr/>
            </a:pPr>
            <a:fld id="{95442B2A-142F-2348-9A1D-DB79456AF7B5}" type="datetime1">
              <a:rPr lang="ja-JP" altLang="en-US"/>
              <a:pPr>
                <a:defRPr/>
              </a:pPr>
              <a:t>12/11/06</a:t>
            </a:fld>
            <a:endParaRPr lang="ja-JP" altLang="en-US"/>
          </a:p>
        </p:txBody>
      </p:sp>
      <p:sp>
        <p:nvSpPr>
          <p:cNvPr id="6" name="フッター プレースホルダ 2"/>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22"/>
          <p:cNvSpPr>
            <a:spLocks noGrp="1"/>
          </p:cNvSpPr>
          <p:nvPr>
            <p:ph type="sldNum" sz="quarter" idx="12"/>
          </p:nvPr>
        </p:nvSpPr>
        <p:spPr/>
        <p:txBody>
          <a:bodyPr/>
          <a:lstStyle>
            <a:lvl1pPr>
              <a:defRPr/>
            </a:lvl1pPr>
          </a:lstStyle>
          <a:p>
            <a:pPr>
              <a:defRPr/>
            </a:pPr>
            <a:fld id="{F6D61934-8C8D-D246-9081-90B0ED9F8235}" type="slidenum">
              <a:rPr lang="ja-JP" altLang="en-US"/>
              <a:pPr>
                <a:defRPr/>
              </a:pPr>
              <a:t>‹#›</a:t>
            </a:fld>
            <a:endParaRPr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正方形/長方形 27"/>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29" name="正方形/長方形 28"/>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30" name="正方形/長方形 29"/>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31" name="正方形/長方形 30"/>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32" name="正方形/長方形 31"/>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useBgFill="1">
        <p:nvSpPr>
          <p:cNvPr id="33" name="角丸四角形 32"/>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useBgFill="1">
        <p:nvSpPr>
          <p:cNvPr id="34" name="角丸四角形 33"/>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35" name="正方形/長方形 34"/>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dirty="0"/>
          </a:p>
        </p:txBody>
      </p:sp>
      <p:sp>
        <p:nvSpPr>
          <p:cNvPr id="36" name="正方形/長方形 35"/>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dirty="0"/>
          </a:p>
        </p:txBody>
      </p:sp>
      <p:sp>
        <p:nvSpPr>
          <p:cNvPr id="37" name="正方形/長方形 36"/>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38" name="正方形/長方形 37"/>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39" name="正方形/長方形 38"/>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40" name="正方形/長方形 39"/>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dirty="0"/>
          </a:p>
        </p:txBody>
      </p:sp>
      <p:sp>
        <p:nvSpPr>
          <p:cNvPr id="1039" name="タイトル プレースホルダ 21"/>
          <p:cNvSpPr>
            <a:spLocks noGrp="1"/>
          </p:cNvSpPr>
          <p:nvPr>
            <p:ph type="title"/>
          </p:nvPr>
        </p:nvSpPr>
        <p:spPr bwMode="auto">
          <a:xfrm>
            <a:off x="457200" y="114300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endParaRPr lang="en-US"/>
          </a:p>
        </p:txBody>
      </p:sp>
      <p:sp>
        <p:nvSpPr>
          <p:cNvPr id="1040" name="テキスト プレースホルダ 12"/>
          <p:cNvSpPr>
            <a:spLocks noGrp="1"/>
          </p:cNvSpPr>
          <p:nvPr>
            <p:ph type="body" idx="1"/>
          </p:nvPr>
        </p:nvSpPr>
        <p:spPr bwMode="auto">
          <a:xfrm>
            <a:off x="457200" y="2249488"/>
            <a:ext cx="8229600" cy="4324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ltLang="ja-JP"/>
          </a:p>
        </p:txBody>
      </p:sp>
      <p:sp>
        <p:nvSpPr>
          <p:cNvPr id="14" name="日付プレースホルダ 13"/>
          <p:cNvSpPr>
            <a:spLocks noGrp="1"/>
          </p:cNvSpPr>
          <p:nvPr>
            <p:ph type="dt" sz="half" idx="2"/>
          </p:nvPr>
        </p:nvSpPr>
        <p:spPr>
          <a:xfrm>
            <a:off x="6586538" y="612775"/>
            <a:ext cx="957262" cy="457200"/>
          </a:xfrm>
          <a:prstGeom prst="rect">
            <a:avLst/>
          </a:prstGeom>
        </p:spPr>
        <p:txBody>
          <a:bodyPr vert="horz" wrap="square" lIns="91440" tIns="45720" rIns="91440" bIns="45720" numCol="1" anchor="t" anchorCtr="0" compatLnSpc="1">
            <a:prstTxWarp prst="textNoShape">
              <a:avLst/>
            </a:prstTxWarp>
          </a:bodyPr>
          <a:lstStyle>
            <a:lvl1pPr>
              <a:defRPr kumimoji="0" sz="800">
                <a:solidFill>
                  <a:schemeClr val="accent2"/>
                </a:solidFill>
                <a:latin typeface="Georgia" charset="0"/>
                <a:ea typeface="ＭＳ 明朝" charset="-128"/>
                <a:cs typeface="ＭＳ 明朝" charset="-128"/>
              </a:defRPr>
            </a:lvl1pPr>
          </a:lstStyle>
          <a:p>
            <a:pPr>
              <a:defRPr/>
            </a:pPr>
            <a:fld id="{E52E9213-2029-6447-92F2-79DC0FAA0720}" type="datetime1">
              <a:rPr lang="ja-JP" altLang="en-US"/>
              <a:pPr>
                <a:defRPr/>
              </a:pPr>
              <a:t>12/11/06</a:t>
            </a:fld>
            <a:endParaRPr lang="ja-JP" altLang="en-US"/>
          </a:p>
        </p:txBody>
      </p:sp>
      <p:sp>
        <p:nvSpPr>
          <p:cNvPr id="3" name="フッター プレースホルダ 2"/>
          <p:cNvSpPr>
            <a:spLocks noGrp="1"/>
          </p:cNvSpPr>
          <p:nvPr>
            <p:ph type="ftr" sz="quarter" idx="3"/>
          </p:nvPr>
        </p:nvSpPr>
        <p:spPr>
          <a:xfrm>
            <a:off x="5257800" y="612775"/>
            <a:ext cx="1325563" cy="457200"/>
          </a:xfrm>
          <a:prstGeom prst="rect">
            <a:avLst/>
          </a:prstGeom>
        </p:spPr>
        <p:txBody>
          <a:bodyPr vert="horz"/>
          <a:lstStyle>
            <a:lvl1pPr algn="r" eaLnBrk="1" fontAlgn="auto" latinLnBrk="0" hangingPunct="1">
              <a:spcBef>
                <a:spcPts val="0"/>
              </a:spcBef>
              <a:spcAft>
                <a:spcPts val="0"/>
              </a:spcAft>
              <a:defRPr kumimoji="0" sz="800">
                <a:solidFill>
                  <a:schemeClr val="accent2"/>
                </a:solidFill>
                <a:latin typeface="+mn-lt"/>
                <a:ea typeface="+mn-ea"/>
                <a:cs typeface="+mn-cs"/>
              </a:defRPr>
            </a:lvl1pPr>
          </a:lstStyle>
          <a:p>
            <a:pPr>
              <a:defRPr/>
            </a:pPr>
            <a:endParaRPr lang="ja-JP" altLang="en-US"/>
          </a:p>
        </p:txBody>
      </p:sp>
      <p:sp>
        <p:nvSpPr>
          <p:cNvPr id="23" name="スライド番号プレースホルダ 22"/>
          <p:cNvSpPr>
            <a:spLocks noGrp="1"/>
          </p:cNvSpPr>
          <p:nvPr>
            <p:ph type="sldNum" sz="quarter" idx="4"/>
          </p:nvPr>
        </p:nvSpPr>
        <p:spPr>
          <a:xfrm>
            <a:off x="8174038" y="1588"/>
            <a:ext cx="762000" cy="366712"/>
          </a:xfrm>
          <a:prstGeom prst="rect">
            <a:avLst/>
          </a:prstGeom>
        </p:spPr>
        <p:txBody>
          <a:bodyPr vert="horz" wrap="square" lIns="91440" tIns="45720" rIns="91440" bIns="45720" numCol="1" anchor="b" anchorCtr="0" compatLnSpc="1">
            <a:prstTxWarp prst="textNoShape">
              <a:avLst/>
            </a:prstTxWarp>
          </a:bodyPr>
          <a:lstStyle>
            <a:lvl1pPr algn="r">
              <a:defRPr kumimoji="0" sz="1800">
                <a:solidFill>
                  <a:srgbClr val="FFFFFF"/>
                </a:solidFill>
                <a:latin typeface="Georgia" charset="0"/>
                <a:ea typeface="ＭＳ 明朝" charset="-128"/>
                <a:cs typeface="ＭＳ 明朝" charset="-128"/>
              </a:defRPr>
            </a:lvl1pPr>
          </a:lstStyle>
          <a:p>
            <a:pPr>
              <a:defRPr/>
            </a:pPr>
            <a:fld id="{7E6AB092-85AC-9343-A93D-D2EAE2A956EF}"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4233" r:id="rId1"/>
    <p:sldLayoutId id="2147484227" r:id="rId2"/>
    <p:sldLayoutId id="2147484234" r:id="rId3"/>
    <p:sldLayoutId id="2147484228" r:id="rId4"/>
    <p:sldLayoutId id="2147484235" r:id="rId5"/>
    <p:sldLayoutId id="2147484236" r:id="rId6"/>
    <p:sldLayoutId id="2147484229" r:id="rId7"/>
    <p:sldLayoutId id="2147484237" r:id="rId8"/>
    <p:sldLayoutId id="2147484230" r:id="rId9"/>
    <p:sldLayoutId id="2147484231" r:id="rId10"/>
    <p:sldLayoutId id="2147484232" r:id="rId11"/>
  </p:sldLayoutIdLst>
  <p:hf hdr="0" ftr="0" dt="0"/>
  <p:txStyles>
    <p:titleStyle>
      <a:lvl1pPr algn="l" rtl="0" fontAlgn="base">
        <a:spcBef>
          <a:spcPct val="0"/>
        </a:spcBef>
        <a:spcAft>
          <a:spcPct val="0"/>
        </a:spcAft>
        <a:defRPr kumimoji="1" sz="4000" kern="1200">
          <a:solidFill>
            <a:schemeClr val="tx2"/>
          </a:solidFill>
          <a:latin typeface="+mj-lt"/>
          <a:ea typeface="+mj-ea"/>
          <a:cs typeface="ＭＳ ゴシック" charset="-128"/>
        </a:defRPr>
      </a:lvl1pPr>
      <a:lvl2pPr algn="l" rtl="0" fontAlgn="base">
        <a:spcBef>
          <a:spcPct val="0"/>
        </a:spcBef>
        <a:spcAft>
          <a:spcPct val="0"/>
        </a:spcAft>
        <a:defRPr kumimoji="1" sz="4000">
          <a:solidFill>
            <a:schemeClr val="tx2"/>
          </a:solidFill>
          <a:latin typeface="Trebuchet MS" charset="0"/>
          <a:ea typeface="ＭＳ ゴシック" charset="-128"/>
          <a:cs typeface="ＭＳ ゴシック" charset="-128"/>
        </a:defRPr>
      </a:lvl2pPr>
      <a:lvl3pPr algn="l" rtl="0" fontAlgn="base">
        <a:spcBef>
          <a:spcPct val="0"/>
        </a:spcBef>
        <a:spcAft>
          <a:spcPct val="0"/>
        </a:spcAft>
        <a:defRPr kumimoji="1" sz="4000">
          <a:solidFill>
            <a:schemeClr val="tx2"/>
          </a:solidFill>
          <a:latin typeface="Trebuchet MS" charset="0"/>
          <a:ea typeface="ＭＳ ゴシック" charset="-128"/>
          <a:cs typeface="ＭＳ ゴシック" charset="-128"/>
        </a:defRPr>
      </a:lvl3pPr>
      <a:lvl4pPr algn="l" rtl="0" fontAlgn="base">
        <a:spcBef>
          <a:spcPct val="0"/>
        </a:spcBef>
        <a:spcAft>
          <a:spcPct val="0"/>
        </a:spcAft>
        <a:defRPr kumimoji="1" sz="4000">
          <a:solidFill>
            <a:schemeClr val="tx2"/>
          </a:solidFill>
          <a:latin typeface="Trebuchet MS" charset="0"/>
          <a:ea typeface="ＭＳ ゴシック" charset="-128"/>
          <a:cs typeface="ＭＳ ゴシック" charset="-128"/>
        </a:defRPr>
      </a:lvl4pPr>
      <a:lvl5pPr algn="l" rtl="0" fontAlgn="base">
        <a:spcBef>
          <a:spcPct val="0"/>
        </a:spcBef>
        <a:spcAft>
          <a:spcPct val="0"/>
        </a:spcAft>
        <a:defRPr kumimoji="1" sz="4000">
          <a:solidFill>
            <a:schemeClr val="tx2"/>
          </a:solidFill>
          <a:latin typeface="Trebuchet MS" charset="0"/>
          <a:ea typeface="ＭＳ ゴシック" charset="-128"/>
          <a:cs typeface="ＭＳ ゴシック" charset="-128"/>
        </a:defRPr>
      </a:lvl5pPr>
      <a:lvl6pPr marL="457200" algn="l" rtl="0" fontAlgn="base">
        <a:spcBef>
          <a:spcPct val="0"/>
        </a:spcBef>
        <a:spcAft>
          <a:spcPct val="0"/>
        </a:spcAft>
        <a:defRPr kumimoji="1" sz="4000">
          <a:solidFill>
            <a:schemeClr val="tx2"/>
          </a:solidFill>
          <a:latin typeface="Trebuchet MS" charset="0"/>
          <a:ea typeface="ＭＳ ゴシック" charset="-128"/>
          <a:cs typeface="ＭＳ ゴシック" charset="-128"/>
        </a:defRPr>
      </a:lvl6pPr>
      <a:lvl7pPr marL="914400" algn="l" rtl="0" fontAlgn="base">
        <a:spcBef>
          <a:spcPct val="0"/>
        </a:spcBef>
        <a:spcAft>
          <a:spcPct val="0"/>
        </a:spcAft>
        <a:defRPr kumimoji="1" sz="4000">
          <a:solidFill>
            <a:schemeClr val="tx2"/>
          </a:solidFill>
          <a:latin typeface="Trebuchet MS" charset="0"/>
          <a:ea typeface="ＭＳ ゴシック" charset="-128"/>
          <a:cs typeface="ＭＳ ゴシック" charset="-128"/>
        </a:defRPr>
      </a:lvl7pPr>
      <a:lvl8pPr marL="1371600" algn="l" rtl="0" fontAlgn="base">
        <a:spcBef>
          <a:spcPct val="0"/>
        </a:spcBef>
        <a:spcAft>
          <a:spcPct val="0"/>
        </a:spcAft>
        <a:defRPr kumimoji="1" sz="4000">
          <a:solidFill>
            <a:schemeClr val="tx2"/>
          </a:solidFill>
          <a:latin typeface="Trebuchet MS" charset="0"/>
          <a:ea typeface="ＭＳ ゴシック" charset="-128"/>
          <a:cs typeface="ＭＳ ゴシック" charset="-128"/>
        </a:defRPr>
      </a:lvl8pPr>
      <a:lvl9pPr marL="1828800" algn="l" rtl="0" fontAlgn="base">
        <a:spcBef>
          <a:spcPct val="0"/>
        </a:spcBef>
        <a:spcAft>
          <a:spcPct val="0"/>
        </a:spcAft>
        <a:defRPr kumimoji="1" sz="4000">
          <a:solidFill>
            <a:schemeClr val="tx2"/>
          </a:solidFill>
          <a:latin typeface="Trebuchet MS" charset="0"/>
          <a:ea typeface="ＭＳ ゴシック" charset="-128"/>
          <a:cs typeface="ＭＳ ゴシック" charset="-128"/>
        </a:defRPr>
      </a:lvl9pPr>
    </p:titleStyle>
    <p:bodyStyle>
      <a:lvl1pPr marL="365125" indent="-255588" algn="l" rtl="0" fontAlgn="base">
        <a:spcBef>
          <a:spcPts val="300"/>
        </a:spcBef>
        <a:spcAft>
          <a:spcPct val="0"/>
        </a:spcAft>
        <a:buClr>
          <a:srgbClr val="A04DA3"/>
        </a:buClr>
        <a:buFont typeface="Georgia" charset="0"/>
        <a:buChar char="•"/>
        <a:defRPr kumimoji="1" sz="2800" kern="1200">
          <a:solidFill>
            <a:schemeClr val="tx1"/>
          </a:solidFill>
          <a:latin typeface="+mn-lt"/>
          <a:ea typeface="+mn-ea"/>
          <a:cs typeface="ＭＳ 明朝" charset="-128"/>
        </a:defRPr>
      </a:lvl1pPr>
      <a:lvl2pPr marL="657225" indent="-246063" algn="l" rtl="0" fontAlgn="base">
        <a:spcBef>
          <a:spcPts val="300"/>
        </a:spcBef>
        <a:spcAft>
          <a:spcPct val="0"/>
        </a:spcAft>
        <a:buClr>
          <a:schemeClr val="accent2"/>
        </a:buClr>
        <a:buFont typeface="Georgia" charset="0"/>
        <a:buChar char="▫"/>
        <a:defRPr kumimoji="1" sz="2600" kern="1200">
          <a:solidFill>
            <a:schemeClr val="accent2"/>
          </a:solidFill>
          <a:latin typeface="+mn-lt"/>
          <a:ea typeface="+mn-ea"/>
          <a:cs typeface="ＭＳ 明朝" charset="-128"/>
        </a:defRPr>
      </a:lvl2pPr>
      <a:lvl3pPr marL="922338" indent="-219075" algn="l" rtl="0" fontAlgn="base">
        <a:spcBef>
          <a:spcPts val="300"/>
        </a:spcBef>
        <a:spcAft>
          <a:spcPct val="0"/>
        </a:spcAft>
        <a:buClr>
          <a:schemeClr val="accent1"/>
        </a:buClr>
        <a:buFont typeface="Wingdings 2" charset="2"/>
        <a:buChar char=""/>
        <a:defRPr kumimoji="1" sz="2400" kern="1200">
          <a:solidFill>
            <a:schemeClr val="accent1"/>
          </a:solidFill>
          <a:latin typeface="+mn-lt"/>
          <a:ea typeface="+mn-ea"/>
          <a:cs typeface="ＭＳ 明朝" charset="-128"/>
        </a:defRPr>
      </a:lvl3pPr>
      <a:lvl4pPr marL="1179513" indent="-200025" algn="l" rtl="0" fontAlgn="base">
        <a:spcBef>
          <a:spcPts val="300"/>
        </a:spcBef>
        <a:spcAft>
          <a:spcPct val="0"/>
        </a:spcAft>
        <a:buClr>
          <a:schemeClr val="accent1"/>
        </a:buClr>
        <a:buFont typeface="Wingdings 2" charset="2"/>
        <a:buChar char=""/>
        <a:defRPr kumimoji="1" sz="2200" kern="1200">
          <a:solidFill>
            <a:schemeClr val="accent1"/>
          </a:solidFill>
          <a:latin typeface="+mn-lt"/>
          <a:ea typeface="+mn-ea"/>
          <a:cs typeface="ＭＳ 明朝" charset="-128"/>
        </a:defRPr>
      </a:lvl4pPr>
      <a:lvl5pPr marL="1389063" indent="-182563" algn="l" rtl="0" fontAlgn="base">
        <a:spcBef>
          <a:spcPts val="300"/>
        </a:spcBef>
        <a:spcAft>
          <a:spcPct val="0"/>
        </a:spcAft>
        <a:buClr>
          <a:srgbClr val="A04DA3"/>
        </a:buClr>
        <a:buFont typeface="Georgia" charset="0"/>
        <a:buChar char="▫"/>
        <a:defRPr kumimoji="1" sz="2000" kern="1200">
          <a:solidFill>
            <a:srgbClr val="A04DA3"/>
          </a:solidFill>
          <a:latin typeface="+mn-lt"/>
          <a:ea typeface="+mn-ea"/>
          <a:cs typeface="ＭＳ 明朝" charset="-128"/>
        </a:defRPr>
      </a:lvl5pPr>
      <a:lvl6pPr marL="1609344" indent="-182880" algn="l" rtl="0" eaLnBrk="1" latinLnBrk="0" hangingPunct="1">
        <a:spcBef>
          <a:spcPts val="300"/>
        </a:spcBef>
        <a:buClr>
          <a:schemeClr val="accent3"/>
        </a:buClr>
        <a:buFont typeface="Georgia"/>
        <a:buChar char="▫"/>
        <a:defRPr kumimoji="1"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1"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1"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1" sz="1400" kern="1200" baseline="0">
          <a:solidFill>
            <a:schemeClr val="accent3"/>
          </a:solidFill>
          <a:latin typeface="+mn-lt"/>
          <a:ea typeface="+mn-ea"/>
          <a:cs typeface="+mn-cs"/>
        </a:defRPr>
      </a:lvl9pPr>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emf"/><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emf"/><Relationship Id="rId3" Type="http://schemas.openxmlformats.org/officeDocument/2006/relationships/image" Target="../media/image8.emf"/></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jpeg"/><Relationship Id="rId5" Type="http://schemas.openxmlformats.org/officeDocument/2006/relationships/image" Target="../media/image12.jpeg"/><Relationship Id="rId6" Type="http://schemas.openxmlformats.org/officeDocument/2006/relationships/image" Target="../media/image13.jpeg"/><Relationship Id="rId7" Type="http://schemas.openxmlformats.org/officeDocument/2006/relationships/image" Target="../media/image14.jpeg"/><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5.emf"/><Relationship Id="rId4" Type="http://schemas.openxmlformats.org/officeDocument/2006/relationships/image" Target="../media/image16.emf"/><Relationship Id="rId5" Type="http://schemas.openxmlformats.org/officeDocument/2006/relationships/image" Target="../media/image17.jpg"/><Relationship Id="rId6" Type="http://schemas.openxmlformats.org/officeDocument/2006/relationships/image" Target="../media/image18.jp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g"/><Relationship Id="rId3"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emf"/><Relationship Id="rId3" Type="http://schemas.openxmlformats.org/officeDocument/2006/relationships/image" Target="../media/image22.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コンテンツ プレースホルダ 2"/>
          <p:cNvSpPr>
            <a:spLocks noGrp="1"/>
          </p:cNvSpPr>
          <p:nvPr>
            <p:ph idx="1"/>
          </p:nvPr>
        </p:nvSpPr>
        <p:spPr>
          <a:xfrm>
            <a:off x="3598863" y="965200"/>
            <a:ext cx="5087937" cy="1019175"/>
          </a:xfrm>
        </p:spPr>
        <p:txBody>
          <a:bodyPr/>
          <a:lstStyle/>
          <a:p>
            <a:r>
              <a:rPr lang="ja-JP" altLang="en-US" sz="2000"/>
              <a:t>放射線と健康：低線量被曝＜</a:t>
            </a:r>
            <a:r>
              <a:rPr lang="en-US" altLang="ja-JP" sz="2000"/>
              <a:t>1Sv</a:t>
            </a:r>
            <a:r>
              <a:rPr lang="ja-JP" altLang="en-US" sz="2000"/>
              <a:t>以下＞では、落ち着いて、知識にもとづいて行動。</a:t>
            </a:r>
          </a:p>
        </p:txBody>
      </p:sp>
      <p:sp>
        <p:nvSpPr>
          <p:cNvPr id="5" name="フローチャート: 書類 4"/>
          <p:cNvSpPr/>
          <p:nvPr/>
        </p:nvSpPr>
        <p:spPr>
          <a:xfrm>
            <a:off x="238131" y="2447514"/>
            <a:ext cx="4547195" cy="2513431"/>
          </a:xfrm>
          <a:prstGeom prst="flowChartDocument">
            <a:avLst/>
          </a:prstGeom>
          <a:gradFill flip="none" rotWithShape="1">
            <a:gsLst>
              <a:gs pos="0">
                <a:srgbClr val="FFFF00"/>
              </a:gs>
              <a:gs pos="100000">
                <a:srgbClr val="FFFFFF"/>
              </a:gs>
            </a:gsLst>
            <a:path path="circle">
              <a:fillToRect l="100000" t="100000"/>
            </a:path>
            <a:tileRect r="-100000" b="-100000"/>
          </a:gra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en-US" altLang="ja-JP" sz="1800">
                <a:solidFill>
                  <a:srgbClr val="800000"/>
                </a:solidFill>
                <a:latin typeface="Times New Roman" charset="0"/>
                <a:ea typeface="ＭＳ ゴシック" charset="-128"/>
                <a:cs typeface="ＭＳ ゴシック" charset="-128"/>
              </a:rPr>
              <a:t>①</a:t>
            </a:r>
            <a:r>
              <a:rPr lang="ja-JP" altLang="en-US" sz="1800">
                <a:solidFill>
                  <a:srgbClr val="800000"/>
                </a:solidFill>
                <a:latin typeface="Times New Roman" charset="0"/>
                <a:ea typeface="ＭＳ ゴシック" charset="-128"/>
                <a:cs typeface="ＭＳ ゴシック" charset="-128"/>
              </a:rPr>
              <a:t>小学生に汚染疑いのある静岡産の牛肉がチンジャオロースに調理され一人当たり</a:t>
            </a:r>
            <a:r>
              <a:rPr lang="en-US" altLang="ja-JP" sz="1800">
                <a:solidFill>
                  <a:srgbClr val="800000"/>
                </a:solidFill>
                <a:latin typeface="Times New Roman" charset="0"/>
                <a:ea typeface="ＭＳ ゴシック" charset="-128"/>
                <a:cs typeface="ＭＳ ゴシック" charset="-128"/>
              </a:rPr>
              <a:t>17.7g</a:t>
            </a:r>
            <a:r>
              <a:rPr lang="ja-JP" altLang="en-US" sz="1800">
                <a:solidFill>
                  <a:srgbClr val="800000"/>
                </a:solidFill>
                <a:latin typeface="Times New Roman" charset="0"/>
                <a:ea typeface="ＭＳ ゴシック" charset="-128"/>
                <a:cs typeface="ＭＳ ゴシック" charset="-128"/>
              </a:rPr>
              <a:t>（</a:t>
            </a:r>
            <a:r>
              <a:rPr lang="en-US" altLang="ja-JP" sz="1800">
                <a:solidFill>
                  <a:srgbClr val="800000"/>
                </a:solidFill>
                <a:latin typeface="Times New Roman" charset="0"/>
                <a:ea typeface="ＭＳ ゴシック" charset="-128"/>
                <a:cs typeface="ＭＳ ゴシック" charset="-128"/>
              </a:rPr>
              <a:t>0.0176kg)</a:t>
            </a:r>
            <a:r>
              <a:rPr lang="ja-JP" altLang="en-US" sz="1800">
                <a:solidFill>
                  <a:srgbClr val="800000"/>
                </a:solidFill>
                <a:latin typeface="Times New Roman" charset="0"/>
                <a:ea typeface="ＭＳ ゴシック" charset="-128"/>
                <a:cs typeface="ＭＳ ゴシック" charset="-128"/>
              </a:rPr>
              <a:t>学校給食として出された。</a:t>
            </a:r>
            <a:endParaRPr lang="en-US" altLang="ja-JP" sz="1800">
              <a:solidFill>
                <a:srgbClr val="800000"/>
              </a:solidFill>
              <a:latin typeface="Times New Roman" charset="0"/>
              <a:ea typeface="ＭＳ ゴシック" charset="-128"/>
              <a:cs typeface="ＭＳ ゴシック" charset="-128"/>
            </a:endParaRPr>
          </a:p>
          <a:p>
            <a:pPr algn="ctr">
              <a:defRPr/>
            </a:pPr>
            <a:endParaRPr lang="ja-JP" altLang="en-US" sz="1800">
              <a:solidFill>
                <a:srgbClr val="452E1F"/>
              </a:solidFill>
              <a:latin typeface="Times New Roman" charset="0"/>
              <a:ea typeface="ＭＳ ゴシック" charset="-128"/>
              <a:cs typeface="ＭＳ ゴシック" charset="-128"/>
            </a:endParaRPr>
          </a:p>
          <a:p>
            <a:pPr algn="ctr">
              <a:defRPr/>
            </a:pPr>
            <a:endParaRPr lang="ja-JP" altLang="en-US">
              <a:solidFill>
                <a:srgbClr val="FFFFFF"/>
              </a:solidFill>
              <a:cs typeface="ＭＳ 明朝" charset="-128"/>
            </a:endParaRPr>
          </a:p>
        </p:txBody>
      </p:sp>
      <p:sp>
        <p:nvSpPr>
          <p:cNvPr id="29702" name="テキスト ボックス 5"/>
          <p:cNvSpPr txBox="1">
            <a:spLocks noChangeArrowheads="1"/>
          </p:cNvSpPr>
          <p:nvPr/>
        </p:nvSpPr>
        <p:spPr bwMode="auto">
          <a:xfrm>
            <a:off x="238125" y="3460750"/>
            <a:ext cx="4581525" cy="1200150"/>
          </a:xfrm>
          <a:prstGeom prst="rect">
            <a:avLst/>
          </a:prstGeom>
          <a:noFill/>
          <a:ln w="9525">
            <a:noFill/>
            <a:miter lim="800000"/>
            <a:headEnd/>
            <a:tailEnd/>
          </a:ln>
        </p:spPr>
        <p:txBody>
          <a:bodyPr>
            <a:prstTxWarp prst="textNoShape">
              <a:avLst/>
            </a:prstTxWarp>
            <a:spAutoFit/>
          </a:bodyPr>
          <a:lstStyle/>
          <a:p>
            <a:r>
              <a:rPr lang="en-US" altLang="ja-JP" sz="1800">
                <a:latin typeface="Times New Roman" charset="0"/>
              </a:rPr>
              <a:t>②</a:t>
            </a:r>
            <a:r>
              <a:rPr lang="ja-JP" altLang="en-US" sz="1800">
                <a:latin typeface="Times New Roman" charset="0"/>
              </a:rPr>
              <a:t>この牛肉は、原産県の静岡県で検査された</a:t>
            </a:r>
            <a:endParaRPr lang="en-US" altLang="ja-JP" sz="1800">
              <a:latin typeface="Times New Roman" charset="0"/>
            </a:endParaRPr>
          </a:p>
          <a:p>
            <a:r>
              <a:rPr lang="ja-JP" altLang="en-US" sz="1800">
                <a:latin typeface="Times New Roman" charset="0"/>
              </a:rPr>
              <a:t>結果、最高</a:t>
            </a:r>
            <a:r>
              <a:rPr lang="en-US" altLang="ja-JP" sz="1800">
                <a:latin typeface="Times New Roman" charset="0"/>
              </a:rPr>
              <a:t>0.409kBq/kg</a:t>
            </a:r>
            <a:r>
              <a:rPr lang="ja-JP" altLang="en-US" sz="1800">
                <a:latin typeface="Times New Roman" charset="0"/>
              </a:rPr>
              <a:t>のセシウムｰ</a:t>
            </a:r>
            <a:r>
              <a:rPr lang="en-US" altLang="ja-JP" sz="1800">
                <a:latin typeface="Times New Roman" charset="0"/>
              </a:rPr>
              <a:t>134</a:t>
            </a:r>
            <a:r>
              <a:rPr lang="ja-JP" altLang="en-US" sz="1800">
                <a:latin typeface="Times New Roman" charset="0"/>
              </a:rPr>
              <a:t>を</a:t>
            </a:r>
            <a:endParaRPr lang="en-US" altLang="ja-JP" sz="1800">
              <a:latin typeface="Times New Roman" charset="0"/>
            </a:endParaRPr>
          </a:p>
          <a:p>
            <a:r>
              <a:rPr lang="ja-JP" altLang="en-US" sz="1800">
                <a:latin typeface="Times New Roman" charset="0"/>
              </a:rPr>
              <a:t>含むものとされていた</a:t>
            </a:r>
            <a:endParaRPr lang="ja-JP" altLang="en-US" sz="1800"/>
          </a:p>
          <a:p>
            <a:endParaRPr lang="ja-JP" altLang="en-US" sz="1800"/>
          </a:p>
        </p:txBody>
      </p:sp>
      <p:sp>
        <p:nvSpPr>
          <p:cNvPr id="29703" name="テキスト ボックス 6"/>
          <p:cNvSpPr txBox="1">
            <a:spLocks noChangeArrowheads="1"/>
          </p:cNvSpPr>
          <p:nvPr/>
        </p:nvSpPr>
        <p:spPr bwMode="auto">
          <a:xfrm>
            <a:off x="4784725" y="2260600"/>
            <a:ext cx="4411663" cy="3970338"/>
          </a:xfrm>
          <a:prstGeom prst="rect">
            <a:avLst/>
          </a:prstGeom>
          <a:noFill/>
          <a:ln w="9525">
            <a:noFill/>
            <a:miter lim="800000"/>
            <a:headEnd/>
            <a:tailEnd/>
          </a:ln>
        </p:spPr>
        <p:txBody>
          <a:bodyPr>
            <a:prstTxWarp prst="textNoShape">
              <a:avLst/>
            </a:prstTxWarp>
            <a:spAutoFit/>
          </a:bodyPr>
          <a:lstStyle/>
          <a:p>
            <a:r>
              <a:rPr lang="en-US" altLang="ja-JP" sz="1800">
                <a:solidFill>
                  <a:srgbClr val="000090"/>
                </a:solidFill>
                <a:latin typeface="Times New Roman" charset="0"/>
              </a:rPr>
              <a:t>③0.409kBq/kg</a:t>
            </a:r>
            <a:r>
              <a:rPr lang="ja-JP" altLang="en-US" sz="1800">
                <a:solidFill>
                  <a:srgbClr val="000090"/>
                </a:solidFill>
                <a:latin typeface="Times New Roman" charset="0"/>
              </a:rPr>
              <a:t>のセシウムｰ</a:t>
            </a:r>
            <a:r>
              <a:rPr lang="en-US" altLang="ja-JP" sz="1800">
                <a:solidFill>
                  <a:srgbClr val="000090"/>
                </a:solidFill>
                <a:latin typeface="Times New Roman" charset="0"/>
              </a:rPr>
              <a:t>134</a:t>
            </a:r>
            <a:r>
              <a:rPr lang="ja-JP" altLang="en-US" sz="1800">
                <a:solidFill>
                  <a:srgbClr val="000090"/>
                </a:solidFill>
                <a:latin typeface="Times New Roman" charset="0"/>
              </a:rPr>
              <a:t>を含む</a:t>
            </a:r>
            <a:endParaRPr lang="en-US" altLang="ja-JP" sz="1800">
              <a:solidFill>
                <a:srgbClr val="000090"/>
              </a:solidFill>
              <a:latin typeface="Times New Roman" charset="0"/>
            </a:endParaRPr>
          </a:p>
          <a:p>
            <a:r>
              <a:rPr lang="ja-JP" altLang="en-US" sz="1800">
                <a:solidFill>
                  <a:srgbClr val="000090"/>
                </a:solidFill>
                <a:latin typeface="Times New Roman" charset="0"/>
              </a:rPr>
              <a:t>牛肉を</a:t>
            </a:r>
            <a:r>
              <a:rPr lang="en-US" altLang="ja-JP" sz="1800">
                <a:solidFill>
                  <a:srgbClr val="000090"/>
                </a:solidFill>
                <a:latin typeface="Times New Roman" charset="0"/>
              </a:rPr>
              <a:t>0.0176kg</a:t>
            </a:r>
            <a:r>
              <a:rPr lang="ja-JP" altLang="en-US" sz="1800">
                <a:solidFill>
                  <a:srgbClr val="000090"/>
                </a:solidFill>
                <a:latin typeface="Times New Roman" charset="0"/>
              </a:rPr>
              <a:t>経口摂取した場合の</a:t>
            </a:r>
            <a:endParaRPr lang="en-US" altLang="ja-JP" sz="1800">
              <a:solidFill>
                <a:srgbClr val="000090"/>
              </a:solidFill>
              <a:latin typeface="Times New Roman" charset="0"/>
            </a:endParaRPr>
          </a:p>
          <a:p>
            <a:r>
              <a:rPr lang="ja-JP" altLang="en-US" sz="1800">
                <a:solidFill>
                  <a:srgbClr val="000090"/>
                </a:solidFill>
                <a:latin typeface="Times New Roman" charset="0"/>
              </a:rPr>
              <a:t>放射能は：</a:t>
            </a:r>
            <a:endParaRPr lang="en-US" altLang="ja-JP" sz="1800">
              <a:solidFill>
                <a:srgbClr val="000090"/>
              </a:solidFill>
              <a:latin typeface="Times New Roman" charset="0"/>
            </a:endParaRPr>
          </a:p>
          <a:p>
            <a:r>
              <a:rPr lang="en-US" altLang="ja-JP" sz="1800">
                <a:solidFill>
                  <a:srgbClr val="FF0000"/>
                </a:solidFill>
              </a:rPr>
              <a:t>0.409(kBq/kg)x0.0176(kg)=0.0072(kBq)</a:t>
            </a:r>
          </a:p>
          <a:p>
            <a:r>
              <a:rPr lang="en-US" altLang="ja-JP" sz="1800">
                <a:solidFill>
                  <a:srgbClr val="000090"/>
                </a:solidFill>
                <a:latin typeface="Times New Roman" charset="0"/>
              </a:rPr>
              <a:t>④</a:t>
            </a:r>
            <a:r>
              <a:rPr lang="ja-JP" altLang="en-US" sz="1800">
                <a:solidFill>
                  <a:srgbClr val="000090"/>
                </a:solidFill>
                <a:latin typeface="Times New Roman" charset="0"/>
              </a:rPr>
              <a:t>この放射能を線量（</a:t>
            </a:r>
            <a:r>
              <a:rPr lang="en-US" altLang="ja-JP" sz="1800">
                <a:solidFill>
                  <a:srgbClr val="000090"/>
                </a:solidFill>
                <a:latin typeface="Times New Roman" charset="0"/>
              </a:rPr>
              <a:t>mSv</a:t>
            </a:r>
            <a:r>
              <a:rPr lang="ja-JP" altLang="en-US" sz="1800">
                <a:solidFill>
                  <a:srgbClr val="000090"/>
                </a:solidFill>
                <a:latin typeface="Times New Roman" charset="0"/>
              </a:rPr>
              <a:t>）に直す</a:t>
            </a:r>
            <a:endParaRPr lang="en-US" altLang="ja-JP" sz="1800">
              <a:solidFill>
                <a:srgbClr val="000090"/>
              </a:solidFill>
              <a:latin typeface="Times New Roman" charset="0"/>
            </a:endParaRPr>
          </a:p>
          <a:p>
            <a:r>
              <a:rPr lang="ja-JP" altLang="en-US" sz="1800">
                <a:solidFill>
                  <a:srgbClr val="000090"/>
                </a:solidFill>
                <a:latin typeface="Times New Roman" charset="0"/>
              </a:rPr>
              <a:t>国際原子力機関の定めた変換定数は：</a:t>
            </a:r>
            <a:r>
              <a:rPr lang="en-US" altLang="ja-JP" sz="1800">
                <a:solidFill>
                  <a:srgbClr val="000090"/>
                </a:solidFill>
                <a:latin typeface="Times New Roman" charset="0"/>
              </a:rPr>
              <a:t>1.9x10</a:t>
            </a:r>
            <a:r>
              <a:rPr lang="en-US" altLang="ja-JP" sz="1800" baseline="30000">
                <a:solidFill>
                  <a:srgbClr val="000090"/>
                </a:solidFill>
                <a:latin typeface="Times New Roman" charset="0"/>
              </a:rPr>
              <a:t>-2</a:t>
            </a:r>
            <a:r>
              <a:rPr lang="en-US" altLang="ja-JP" sz="1800">
                <a:solidFill>
                  <a:srgbClr val="000090"/>
                </a:solidFill>
                <a:latin typeface="Times New Roman" charset="0"/>
              </a:rPr>
              <a:t>(mSv/kBq)</a:t>
            </a:r>
            <a:r>
              <a:rPr lang="ja-JP" altLang="en-US" sz="1800">
                <a:solidFill>
                  <a:srgbClr val="000090"/>
                </a:solidFill>
                <a:latin typeface="Times New Roman" charset="0"/>
              </a:rPr>
              <a:t>であるから、</a:t>
            </a:r>
            <a:endParaRPr lang="en-US" altLang="ja-JP" sz="1800">
              <a:solidFill>
                <a:srgbClr val="000090"/>
              </a:solidFill>
              <a:latin typeface="Times New Roman" charset="0"/>
            </a:endParaRPr>
          </a:p>
          <a:p>
            <a:r>
              <a:rPr lang="en-US" altLang="ja-JP" sz="1800">
                <a:solidFill>
                  <a:srgbClr val="000090"/>
                </a:solidFill>
                <a:latin typeface="Times New Roman" charset="0"/>
              </a:rPr>
              <a:t>0.0072(kBq)</a:t>
            </a:r>
            <a:r>
              <a:rPr lang="ja-JP" altLang="en-US" sz="1800">
                <a:solidFill>
                  <a:srgbClr val="000090"/>
                </a:solidFill>
                <a:latin typeface="Times New Roman" charset="0"/>
              </a:rPr>
              <a:t>の経口摂取による内部被曝は、</a:t>
            </a:r>
            <a:r>
              <a:rPr lang="en-US" altLang="ja-JP" sz="1800">
                <a:solidFill>
                  <a:srgbClr val="000090"/>
                </a:solidFill>
                <a:latin typeface="Times New Roman" charset="0"/>
              </a:rPr>
              <a:t> </a:t>
            </a:r>
            <a:r>
              <a:rPr lang="en-US" altLang="ja-JP" sz="1800">
                <a:solidFill>
                  <a:srgbClr val="FF0000"/>
                </a:solidFill>
                <a:latin typeface="Times New Roman" charset="0"/>
              </a:rPr>
              <a:t>0.0072(kBq) x 1.9x10</a:t>
            </a:r>
            <a:r>
              <a:rPr lang="en-US" altLang="ja-JP" sz="1800" baseline="30000">
                <a:solidFill>
                  <a:srgbClr val="FF0000"/>
                </a:solidFill>
                <a:latin typeface="Times New Roman" charset="0"/>
              </a:rPr>
              <a:t>-2</a:t>
            </a:r>
            <a:r>
              <a:rPr lang="en-US" altLang="ja-JP" sz="1800">
                <a:solidFill>
                  <a:srgbClr val="FF0000"/>
                </a:solidFill>
                <a:latin typeface="Times New Roman" charset="0"/>
              </a:rPr>
              <a:t>(mSv/kBq)=0.00014(mSv)=0.14μSv</a:t>
            </a:r>
            <a:r>
              <a:rPr lang="ja-JP" altLang="en-US" sz="1800">
                <a:solidFill>
                  <a:srgbClr val="FF0000"/>
                </a:solidFill>
                <a:latin typeface="Times New Roman" charset="0"/>
              </a:rPr>
              <a:t>（</a:t>
            </a:r>
            <a:r>
              <a:rPr lang="en-US" altLang="ja-JP" sz="1800">
                <a:solidFill>
                  <a:srgbClr val="FF0000"/>
                </a:solidFill>
                <a:latin typeface="Times New Roman" charset="0"/>
              </a:rPr>
              <a:t>0.14</a:t>
            </a:r>
            <a:r>
              <a:rPr lang="ja-JP" altLang="en-US" sz="1600">
                <a:solidFill>
                  <a:srgbClr val="FF0000"/>
                </a:solidFill>
                <a:latin typeface="Times New Roman" charset="0"/>
              </a:rPr>
              <a:t>マイクロ</a:t>
            </a:r>
            <a:r>
              <a:rPr lang="en-US" altLang="ja-JP" sz="1600">
                <a:solidFill>
                  <a:srgbClr val="FF0000"/>
                </a:solidFill>
                <a:latin typeface="Times New Roman" charset="0"/>
              </a:rPr>
              <a:t>Sv)</a:t>
            </a:r>
          </a:p>
          <a:p>
            <a:endParaRPr lang="en-US" altLang="ja-JP" sz="1800">
              <a:solidFill>
                <a:srgbClr val="000090"/>
              </a:solidFill>
              <a:latin typeface="Times New Roman" charset="0"/>
            </a:endParaRPr>
          </a:p>
          <a:p>
            <a:endParaRPr lang="ja-JP" altLang="en-US" sz="1800"/>
          </a:p>
          <a:p>
            <a:endParaRPr lang="ja-JP" altLang="en-US" sz="1800">
              <a:solidFill>
                <a:srgbClr val="000090"/>
              </a:solidFill>
            </a:endParaRPr>
          </a:p>
          <a:p>
            <a:endParaRPr lang="ja-JP" altLang="en-US" sz="1800"/>
          </a:p>
        </p:txBody>
      </p:sp>
      <p:sp>
        <p:nvSpPr>
          <p:cNvPr id="29704" name="正方形/長方形 7"/>
          <p:cNvSpPr>
            <a:spLocks noChangeArrowheads="1"/>
          </p:cNvSpPr>
          <p:nvPr/>
        </p:nvSpPr>
        <p:spPr bwMode="auto">
          <a:xfrm>
            <a:off x="238125" y="5313363"/>
            <a:ext cx="8742363" cy="708025"/>
          </a:xfrm>
          <a:prstGeom prst="rect">
            <a:avLst/>
          </a:prstGeom>
          <a:noFill/>
          <a:ln w="9525">
            <a:noFill/>
            <a:miter lim="800000"/>
            <a:headEnd/>
            <a:tailEnd/>
          </a:ln>
        </p:spPr>
        <p:txBody>
          <a:bodyPr>
            <a:prstTxWarp prst="textNoShape">
              <a:avLst/>
            </a:prstTxWarp>
            <a:spAutoFit/>
          </a:bodyPr>
          <a:lstStyle/>
          <a:p>
            <a:r>
              <a:rPr lang="en-US" altLang="ja-JP" sz="2000">
                <a:solidFill>
                  <a:srgbClr val="1C9C21"/>
                </a:solidFill>
                <a:latin typeface="Times New Roman" charset="0"/>
              </a:rPr>
              <a:t>⑤0.14</a:t>
            </a:r>
            <a:r>
              <a:rPr lang="ja-JP" altLang="en-US" sz="2000">
                <a:solidFill>
                  <a:srgbClr val="1C9C21"/>
                </a:solidFill>
                <a:latin typeface="Times New Roman" charset="0"/>
              </a:rPr>
              <a:t>マイクロ</a:t>
            </a:r>
            <a:r>
              <a:rPr lang="en-US" altLang="ja-JP" sz="2000">
                <a:solidFill>
                  <a:srgbClr val="1C9C21"/>
                </a:solidFill>
                <a:latin typeface="Times New Roman" charset="0"/>
              </a:rPr>
              <a:t>Sv</a:t>
            </a:r>
            <a:r>
              <a:rPr lang="ja-JP" altLang="en-US" sz="2000">
                <a:solidFill>
                  <a:srgbClr val="1C9C21"/>
                </a:solidFill>
                <a:latin typeface="Times New Roman" charset="0"/>
              </a:rPr>
              <a:t>の被曝量は、仙台市近郊で日常的に被曝している放射線量</a:t>
            </a:r>
            <a:r>
              <a:rPr lang="en-US" altLang="ja-JP" sz="2000">
                <a:solidFill>
                  <a:srgbClr val="1C9C21"/>
                </a:solidFill>
                <a:latin typeface="Times New Roman" charset="0"/>
              </a:rPr>
              <a:t>(0.07</a:t>
            </a:r>
            <a:r>
              <a:rPr lang="ja-JP" altLang="en-US" sz="2000">
                <a:solidFill>
                  <a:srgbClr val="1C9C21"/>
                </a:solidFill>
                <a:latin typeface="Times New Roman" charset="0"/>
              </a:rPr>
              <a:t>マイクロ</a:t>
            </a:r>
            <a:r>
              <a:rPr lang="en-US" altLang="ja-JP" sz="2000">
                <a:solidFill>
                  <a:srgbClr val="1C9C21"/>
                </a:solidFill>
                <a:latin typeface="Times New Roman" charset="0"/>
              </a:rPr>
              <a:t>Sv)</a:t>
            </a:r>
            <a:r>
              <a:rPr lang="ja-JP" altLang="en-US" sz="2000">
                <a:solidFill>
                  <a:srgbClr val="1C9C21"/>
                </a:solidFill>
                <a:latin typeface="Times New Roman" charset="0"/>
              </a:rPr>
              <a:t>の２時間分程度であり、「健康に問題が無い被曝と言えます」</a:t>
            </a:r>
            <a:endParaRPr lang="ja-JP" altLang="en-US" sz="2000">
              <a:solidFill>
                <a:srgbClr val="1C9C21"/>
              </a:solidFill>
            </a:endParaRPr>
          </a:p>
        </p:txBody>
      </p:sp>
      <p:sp>
        <p:nvSpPr>
          <p:cNvPr id="9" name="フローチャート: せん孔テープ 8"/>
          <p:cNvSpPr/>
          <p:nvPr/>
        </p:nvSpPr>
        <p:spPr>
          <a:xfrm>
            <a:off x="206533" y="370187"/>
            <a:ext cx="3153432" cy="1890085"/>
          </a:xfrm>
          <a:prstGeom prst="flowChartPunchedTape">
            <a:avLst/>
          </a:prstGeom>
          <a:gradFill flip="none" rotWithShape="1">
            <a:gsLst>
              <a:gs pos="20000">
                <a:srgbClr val="FF0000">
                  <a:alpha val="75000"/>
                </a:srgbClr>
              </a:gs>
              <a:gs pos="68000">
                <a:schemeClr val="accent1">
                  <a:tint val="83000"/>
                  <a:satMod val="155000"/>
                </a:schemeClr>
              </a:gs>
              <a:gs pos="100000">
                <a:schemeClr val="accent1">
                  <a:shade val="85000"/>
                </a:schemeClr>
              </a:gs>
            </a:gsLst>
            <a:path path="circle">
              <a:fillToRect l="100000" t="100000"/>
            </a:path>
            <a:tileRect r="-100000" b="-100000"/>
          </a:gra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ltLang="ja-JP">
              <a:solidFill>
                <a:srgbClr val="FFFFFF"/>
              </a:solidFill>
              <a:cs typeface="ＭＳ 明朝" charset="-128"/>
            </a:endParaRPr>
          </a:p>
          <a:p>
            <a:pPr algn="ctr">
              <a:defRPr/>
            </a:pPr>
            <a:endParaRPr lang="ja-JP" altLang="en-US">
              <a:solidFill>
                <a:srgbClr val="FFFFFF"/>
              </a:solidFill>
              <a:cs typeface="ＭＳ 明朝" charset="-128"/>
            </a:endParaRPr>
          </a:p>
        </p:txBody>
      </p:sp>
      <p:sp>
        <p:nvSpPr>
          <p:cNvPr id="10" name="テキスト ボックス 9"/>
          <p:cNvSpPr txBox="1"/>
          <p:nvPr/>
        </p:nvSpPr>
        <p:spPr>
          <a:xfrm>
            <a:off x="714323" y="608572"/>
            <a:ext cx="2645642" cy="1200329"/>
          </a:xfrm>
          <a:prstGeom prst="rect">
            <a:avLst/>
          </a:prstGeom>
          <a:noFill/>
        </p:spPr>
        <p:txBody>
          <a:bodyPr>
            <a:spAutoFit/>
          </a:bodyPr>
          <a:lstStyle/>
          <a:p>
            <a:pPr>
              <a:defRPr/>
            </a:pPr>
            <a:r>
              <a:rPr lang="ja-JP" altLang="en-US" sz="36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こんなとき、</a:t>
            </a:r>
            <a:endParaRPr lang="en-US" altLang="ja-JP" sz="36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a:p>
            <a:pPr>
              <a:defRPr/>
            </a:pPr>
            <a:r>
              <a:rPr lang="ja-JP" altLang="en-US" sz="36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どうしよう</a:t>
            </a:r>
          </a:p>
        </p:txBody>
      </p:sp>
      <p:sp>
        <p:nvSpPr>
          <p:cNvPr id="29709" name="スライド番号プレースホルダ 10"/>
          <p:cNvSpPr>
            <a:spLocks noGrp="1"/>
          </p:cNvSpPr>
          <p:nvPr>
            <p:ph type="sldNum" sz="quarter" idx="12"/>
          </p:nvPr>
        </p:nvSpPr>
        <p:spPr bwMode="auto">
          <a:noFill/>
          <a:ln>
            <a:miter lim="800000"/>
            <a:headEnd/>
            <a:tailEnd/>
          </a:ln>
        </p:spPr>
        <p:txBody>
          <a:bodyPr/>
          <a:lstStyle/>
          <a:p>
            <a:fld id="{528C87F1-F5A2-534F-AA04-31C6303E5E21}" type="slidenum">
              <a:rPr lang="ja-JP" altLang="en-US"/>
              <a:pPr/>
              <a:t>1</a:t>
            </a:fld>
            <a:endParaRPr lang="ja-JP" altLang="en-US"/>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 3"/>
          <p:cNvSpPr>
            <a:spLocks noGrp="1"/>
          </p:cNvSpPr>
          <p:nvPr>
            <p:ph type="sldNum" sz="quarter" idx="12"/>
          </p:nvPr>
        </p:nvSpPr>
        <p:spPr/>
        <p:txBody>
          <a:bodyPr/>
          <a:lstStyle/>
          <a:p>
            <a:pPr>
              <a:defRPr/>
            </a:pPr>
            <a:fld id="{52436384-CEB5-614D-B30E-FFE4A538D42A}" type="slidenum">
              <a:rPr lang="ja-JP" altLang="en-US" smtClean="0"/>
              <a:pPr>
                <a:defRPr/>
              </a:pPr>
              <a:t>10</a:t>
            </a:fld>
            <a:endParaRPr lang="ja-JP" altLang="en-US"/>
          </a:p>
        </p:txBody>
      </p:sp>
      <p:sp>
        <p:nvSpPr>
          <p:cNvPr id="6" name="テキスト ボックス 5"/>
          <p:cNvSpPr txBox="1"/>
          <p:nvPr/>
        </p:nvSpPr>
        <p:spPr>
          <a:xfrm>
            <a:off x="8652898" y="1483773"/>
            <a:ext cx="184666" cy="461665"/>
          </a:xfrm>
          <a:prstGeom prst="rect">
            <a:avLst/>
          </a:prstGeom>
          <a:noFill/>
        </p:spPr>
        <p:txBody>
          <a:bodyPr wrap="none" rtlCol="0">
            <a:spAutoFit/>
          </a:bodyPr>
          <a:lstStyle/>
          <a:p>
            <a:endParaRPr kumimoji="1" lang="ja-JP" altLang="en-US" dirty="0"/>
          </a:p>
        </p:txBody>
      </p:sp>
      <p:sp>
        <p:nvSpPr>
          <p:cNvPr id="7" name="テキスト ボックス 6"/>
          <p:cNvSpPr txBox="1"/>
          <p:nvPr/>
        </p:nvSpPr>
        <p:spPr>
          <a:xfrm>
            <a:off x="387048" y="470691"/>
            <a:ext cx="1415772" cy="461665"/>
          </a:xfrm>
          <a:prstGeom prst="rect">
            <a:avLst/>
          </a:prstGeom>
          <a:noFill/>
        </p:spPr>
        <p:txBody>
          <a:bodyPr wrap="none" rtlCol="0">
            <a:spAutoFit/>
          </a:bodyPr>
          <a:lstStyle/>
          <a:p>
            <a:r>
              <a:rPr lang="ja-JP" altLang="en-US" dirty="0" smtClean="0">
                <a:solidFill>
                  <a:srgbClr val="000090"/>
                </a:solidFill>
              </a:rPr>
              <a:t>参考文献</a:t>
            </a:r>
          </a:p>
        </p:txBody>
      </p:sp>
      <p:sp>
        <p:nvSpPr>
          <p:cNvPr id="8" name="テキスト ボックス 7"/>
          <p:cNvSpPr txBox="1"/>
          <p:nvPr/>
        </p:nvSpPr>
        <p:spPr>
          <a:xfrm>
            <a:off x="0" y="894818"/>
            <a:ext cx="7731527" cy="5755423"/>
          </a:xfrm>
          <a:prstGeom prst="rect">
            <a:avLst/>
          </a:prstGeom>
          <a:noFill/>
        </p:spPr>
        <p:txBody>
          <a:bodyPr wrap="square" rtlCol="0">
            <a:spAutoFit/>
          </a:bodyPr>
          <a:lstStyle/>
          <a:p>
            <a:r>
              <a:rPr lang="en-US" altLang="ja-JP" sz="1600" dirty="0" smtClean="0"/>
              <a:t>(1) </a:t>
            </a:r>
            <a:r>
              <a:rPr lang="ja-JP" altLang="en-US" sz="1600" dirty="0" smtClean="0"/>
              <a:t>放射線緊急事態時の評価及び対応のための一般的手順</a:t>
            </a:r>
            <a:endParaRPr lang="en-US" altLang="ja-JP" sz="1600" dirty="0" smtClean="0"/>
          </a:p>
          <a:p>
            <a:r>
              <a:rPr lang="en-US" altLang="ja-JP" sz="1600" dirty="0" smtClean="0"/>
              <a:t>    IAEA-TECDOC-1162(Aug.2000)</a:t>
            </a:r>
          </a:p>
          <a:p>
            <a:r>
              <a:rPr lang="en-US" altLang="ja-JP" sz="1600" dirty="0" smtClean="0"/>
              <a:t>(2) HANDBOOK OF CULEAR DATA FOR SAFEGURDS:</a:t>
            </a:r>
          </a:p>
          <a:p>
            <a:r>
              <a:rPr lang="en-US" altLang="ja-JP" sz="1600" dirty="0" smtClean="0"/>
              <a:t>     DATABASE EXTENSIONS,AUGUST 2008, IAEA </a:t>
            </a:r>
          </a:p>
          <a:p>
            <a:r>
              <a:rPr lang="en-US" altLang="ja-JP" sz="1600" dirty="0"/>
              <a:t> </a:t>
            </a:r>
            <a:r>
              <a:rPr lang="en-US" altLang="ja-JP" sz="1600" dirty="0" smtClean="0"/>
              <a:t>    (NDS)-0534</a:t>
            </a:r>
          </a:p>
          <a:p>
            <a:r>
              <a:rPr lang="en-US" altLang="ja-JP" sz="1600" dirty="0" smtClean="0"/>
              <a:t>(3) Table of Isotope 1998 Eighth Edition by Richard B.F. </a:t>
            </a:r>
          </a:p>
          <a:p>
            <a:r>
              <a:rPr lang="en-US" altLang="ja-JP" sz="1600" dirty="0" smtClean="0"/>
              <a:t>(</a:t>
            </a:r>
            <a:r>
              <a:rPr lang="ja-JP" altLang="en-US" sz="1600" dirty="0" smtClean="0"/>
              <a:t>４</a:t>
            </a:r>
            <a:r>
              <a:rPr lang="en-US" altLang="ja-JP" sz="1600" dirty="0" smtClean="0"/>
              <a:t>)</a:t>
            </a:r>
            <a:r>
              <a:rPr lang="ja-JP" altLang="en-US" sz="1600" dirty="0" smtClean="0"/>
              <a:t>食品に於ける放射性物質の暫定基準値の考え方</a:t>
            </a:r>
            <a:endParaRPr lang="en-US" altLang="ja-JP" sz="1600" dirty="0" smtClean="0"/>
          </a:p>
          <a:p>
            <a:r>
              <a:rPr lang="ja-JP" altLang="en-US" sz="1600" dirty="0" smtClean="0"/>
              <a:t>　　日本放射線影響学会　震災対策検討ワーキンググループ、</a:t>
            </a:r>
            <a:endParaRPr lang="en-US" altLang="ja-JP" sz="1600" dirty="0" smtClean="0"/>
          </a:p>
          <a:p>
            <a:r>
              <a:rPr lang="en-US" altLang="ja-JP" sz="1600" dirty="0"/>
              <a:t> </a:t>
            </a:r>
            <a:r>
              <a:rPr lang="en-US" altLang="ja-JP" sz="1600" dirty="0" smtClean="0"/>
              <a:t>    </a:t>
            </a:r>
            <a:r>
              <a:rPr lang="ja-JP" altLang="en-US" sz="1600" dirty="0" smtClean="0"/>
              <a:t>平成</a:t>
            </a:r>
            <a:r>
              <a:rPr lang="en-US" altLang="ja-JP" sz="1600" dirty="0" smtClean="0"/>
              <a:t>23</a:t>
            </a:r>
            <a:r>
              <a:rPr lang="ja-JP" altLang="en-US" sz="1600" dirty="0" smtClean="0"/>
              <a:t>年</a:t>
            </a:r>
            <a:r>
              <a:rPr lang="en-US" altLang="ja-JP" sz="1600" dirty="0" smtClean="0"/>
              <a:t>4</a:t>
            </a:r>
            <a:r>
              <a:rPr lang="ja-JP" altLang="en-US" sz="1600" dirty="0" smtClean="0"/>
              <a:t>月</a:t>
            </a:r>
            <a:r>
              <a:rPr lang="en-US" altLang="ja-JP" sz="1600" dirty="0" smtClean="0"/>
              <a:t>7</a:t>
            </a:r>
            <a:r>
              <a:rPr lang="ja-JP" altLang="en-US" sz="1600" dirty="0" smtClean="0"/>
              <a:t>日</a:t>
            </a:r>
            <a:endParaRPr lang="en-US" altLang="ja-JP" sz="1600" dirty="0" smtClean="0"/>
          </a:p>
          <a:p>
            <a:r>
              <a:rPr lang="en-US" altLang="ja-JP" sz="1600" dirty="0" smtClean="0"/>
              <a:t>(</a:t>
            </a:r>
            <a:r>
              <a:rPr lang="ja-JP" altLang="en-US" sz="1600" dirty="0" smtClean="0"/>
              <a:t>５</a:t>
            </a:r>
            <a:r>
              <a:rPr lang="en-US" altLang="ja-JP" sz="1600" dirty="0" smtClean="0"/>
              <a:t>)</a:t>
            </a:r>
            <a:r>
              <a:rPr lang="ja-JP" altLang="en-US" sz="1600" dirty="0" smtClean="0"/>
              <a:t>被災地域住民及び隣接地域住民の甲状腺モニタリングの</a:t>
            </a:r>
            <a:endParaRPr lang="en-US" altLang="ja-JP" sz="1600" dirty="0" smtClean="0"/>
          </a:p>
          <a:p>
            <a:r>
              <a:rPr lang="en-US" altLang="ja-JP" sz="1600" dirty="0"/>
              <a:t> </a:t>
            </a:r>
            <a:r>
              <a:rPr lang="en-US" altLang="ja-JP" sz="1600" dirty="0" smtClean="0"/>
              <a:t>   </a:t>
            </a:r>
            <a:r>
              <a:rPr lang="ja-JP" altLang="en-US" sz="1600" dirty="0" smtClean="0"/>
              <a:t>あり方について</a:t>
            </a:r>
            <a:r>
              <a:rPr lang="en-US" altLang="ja-JP" sz="1600" dirty="0" smtClean="0"/>
              <a:t>,</a:t>
            </a:r>
            <a:r>
              <a:rPr lang="ja-JP" altLang="en-US" sz="1600" dirty="0" smtClean="0"/>
              <a:t>日本放射線安全管理学会誌</a:t>
            </a:r>
            <a:endParaRPr lang="en-US" altLang="ja-JP" sz="1600" dirty="0" smtClean="0"/>
          </a:p>
          <a:p>
            <a:r>
              <a:rPr lang="en-US" altLang="ja-JP" sz="1600" dirty="0"/>
              <a:t> </a:t>
            </a:r>
            <a:r>
              <a:rPr lang="en-US" altLang="ja-JP" sz="1600" dirty="0" smtClean="0"/>
              <a:t>    vol.10(172-184)Nov.2011</a:t>
            </a:r>
          </a:p>
          <a:p>
            <a:r>
              <a:rPr lang="ja-JP" altLang="en-US" sz="1600" dirty="0" smtClean="0"/>
              <a:t>（６）福島第一原発事故で放出された放射性核種による</a:t>
            </a:r>
            <a:endParaRPr lang="en-US" altLang="ja-JP" sz="1600" dirty="0" smtClean="0"/>
          </a:p>
          <a:p>
            <a:r>
              <a:rPr lang="en-US" altLang="ja-JP" sz="1600" dirty="0"/>
              <a:t> </a:t>
            </a:r>
            <a:r>
              <a:rPr lang="en-US" altLang="ja-JP" sz="1600" dirty="0" smtClean="0"/>
              <a:t>   </a:t>
            </a:r>
            <a:r>
              <a:rPr lang="ja-JP" altLang="en-US" sz="1600" dirty="0" smtClean="0"/>
              <a:t>内部被ばくを考える</a:t>
            </a:r>
            <a:r>
              <a:rPr lang="en-US" altLang="ja-JP" sz="1600" dirty="0" smtClean="0"/>
              <a:t>,Isotope News 2011</a:t>
            </a:r>
            <a:r>
              <a:rPr lang="ja-JP" altLang="en-US" sz="1600" dirty="0" smtClean="0"/>
              <a:t>年</a:t>
            </a:r>
            <a:r>
              <a:rPr lang="en-US" altLang="ja-JP" sz="1600" dirty="0" smtClean="0"/>
              <a:t>7</a:t>
            </a:r>
            <a:r>
              <a:rPr lang="ja-JP" altLang="en-US" sz="1600" dirty="0" smtClean="0"/>
              <a:t>月号</a:t>
            </a:r>
            <a:endParaRPr lang="en-US" altLang="ja-JP" sz="1600" dirty="0" smtClean="0"/>
          </a:p>
          <a:p>
            <a:r>
              <a:rPr lang="ja-JP" altLang="en-US" sz="1600" dirty="0" smtClean="0"/>
              <a:t>（７）セシウム</a:t>
            </a:r>
            <a:r>
              <a:rPr lang="en-US" altLang="ja-JP" sz="1600" dirty="0" smtClean="0"/>
              <a:t>137</a:t>
            </a:r>
            <a:r>
              <a:rPr lang="ja-JP" altLang="en-US" sz="1600" dirty="0" smtClean="0"/>
              <a:t>内部被曝による膀胱癌リスクについて</a:t>
            </a:r>
            <a:endParaRPr lang="en-US" altLang="ja-JP" sz="1600" dirty="0" smtClean="0"/>
          </a:p>
          <a:p>
            <a:r>
              <a:rPr lang="ja-JP" altLang="en-US" sz="1600" dirty="0" smtClean="0"/>
              <a:t>　　</a:t>
            </a:r>
            <a:r>
              <a:rPr lang="en-US" altLang="ja-JP" sz="1600" dirty="0" smtClean="0"/>
              <a:t>Isotope News 2011</a:t>
            </a:r>
            <a:r>
              <a:rPr lang="ja-JP" altLang="en-US" sz="1600" dirty="0" smtClean="0"/>
              <a:t>年</a:t>
            </a:r>
            <a:r>
              <a:rPr lang="en-US" altLang="ja-JP" sz="1600" dirty="0" smtClean="0"/>
              <a:t>11</a:t>
            </a:r>
            <a:r>
              <a:rPr lang="ja-JP" altLang="en-US" sz="1600" dirty="0" smtClean="0"/>
              <a:t>月号</a:t>
            </a:r>
            <a:endParaRPr lang="en-US" altLang="ja-JP" sz="1600" dirty="0" smtClean="0"/>
          </a:p>
          <a:p>
            <a:r>
              <a:rPr lang="en-US" altLang="ja-JP" sz="1600" dirty="0" smtClean="0"/>
              <a:t>(</a:t>
            </a:r>
            <a:r>
              <a:rPr lang="ja-JP" altLang="en-US" sz="1600" dirty="0" smtClean="0"/>
              <a:t>８</a:t>
            </a:r>
            <a:r>
              <a:rPr lang="en-US" altLang="ja-JP" sz="1600" dirty="0" smtClean="0"/>
              <a:t>) </a:t>
            </a:r>
            <a:r>
              <a:rPr lang="ja-JP" altLang="en-US" sz="1600" dirty="0" smtClean="0"/>
              <a:t>大気圏核実験及び福島第一原子力発電所事故による</a:t>
            </a:r>
            <a:endParaRPr lang="en-US" altLang="ja-JP" sz="1600" dirty="0" smtClean="0"/>
          </a:p>
          <a:p>
            <a:r>
              <a:rPr lang="en-US" altLang="ja-JP" sz="1600" dirty="0"/>
              <a:t> </a:t>
            </a:r>
            <a:r>
              <a:rPr lang="en-US" altLang="ja-JP" sz="1600" dirty="0" smtClean="0"/>
              <a:t>   </a:t>
            </a:r>
            <a:r>
              <a:rPr lang="ja-JP" altLang="en-US" sz="1600" dirty="0" smtClean="0"/>
              <a:t>太平洋の海洋汚染</a:t>
            </a:r>
            <a:r>
              <a:rPr lang="en-US" altLang="ja-JP" sz="1600" dirty="0" smtClean="0"/>
              <a:t>Isotope News 2011</a:t>
            </a:r>
            <a:r>
              <a:rPr lang="ja-JP" altLang="en-US" sz="1600" dirty="0" smtClean="0"/>
              <a:t>年</a:t>
            </a:r>
            <a:r>
              <a:rPr lang="en-US" altLang="ja-JP" sz="1600" dirty="0" smtClean="0"/>
              <a:t>12</a:t>
            </a:r>
            <a:r>
              <a:rPr lang="ja-JP" altLang="en-US" sz="1600" dirty="0" smtClean="0"/>
              <a:t>月号</a:t>
            </a:r>
            <a:endParaRPr lang="en-US" altLang="ja-JP" sz="1600" dirty="0" smtClean="0"/>
          </a:p>
          <a:p>
            <a:r>
              <a:rPr lang="en-US" altLang="ja-JP" sz="1600" dirty="0" smtClean="0"/>
              <a:t>(</a:t>
            </a:r>
            <a:r>
              <a:rPr lang="ja-JP" altLang="en-US" sz="1600" dirty="0" smtClean="0"/>
              <a:t>９</a:t>
            </a:r>
            <a:r>
              <a:rPr lang="en-US" altLang="ja-JP" sz="1600" dirty="0" smtClean="0"/>
              <a:t>) </a:t>
            </a:r>
            <a:r>
              <a:rPr lang="ja-JP" altLang="en-US" sz="1600" dirty="0" smtClean="0"/>
              <a:t>福島第一原発事故によって汚染された野菜に付着した放射性物質の</a:t>
            </a:r>
            <a:endParaRPr lang="en-US" altLang="ja-JP" sz="1600" dirty="0" smtClean="0"/>
          </a:p>
          <a:p>
            <a:r>
              <a:rPr lang="ja-JP" altLang="ja-JP" sz="1600" dirty="0" smtClean="0"/>
              <a:t>　</a:t>
            </a:r>
            <a:r>
              <a:rPr lang="ja-JP" altLang="en-US" sz="1600" dirty="0" smtClean="0"/>
              <a:t>　除去法に関する報告書　日本放射線安全管理学会誌</a:t>
            </a:r>
            <a:r>
              <a:rPr lang="en-US" altLang="ja-JP" sz="1600" dirty="0" smtClean="0"/>
              <a:t>vol.10(135-151)Nov.2011</a:t>
            </a:r>
          </a:p>
          <a:p>
            <a:r>
              <a:rPr lang="en-US" altLang="ja-JP" sz="1600" dirty="0" smtClean="0"/>
              <a:t>(</a:t>
            </a:r>
            <a:r>
              <a:rPr lang="ja-JP" altLang="en-US" sz="1600" dirty="0" smtClean="0"/>
              <a:t>１０</a:t>
            </a:r>
            <a:r>
              <a:rPr lang="en-US" altLang="ja-JP" sz="1600" dirty="0" smtClean="0"/>
              <a:t>)</a:t>
            </a:r>
            <a:r>
              <a:rPr lang="ja-JP" altLang="en-US" sz="1600" dirty="0" smtClean="0"/>
              <a:t>福島第一原発事故によって汚染された土壌中の放射性物質の除去法に関する</a:t>
            </a:r>
            <a:endParaRPr lang="en-US" altLang="ja-JP" sz="1600" dirty="0" smtClean="0"/>
          </a:p>
          <a:p>
            <a:r>
              <a:rPr lang="ja-JP" altLang="ja-JP" sz="1600" dirty="0" smtClean="0"/>
              <a:t>　</a:t>
            </a:r>
            <a:r>
              <a:rPr lang="ja-JP" altLang="en-US" sz="1600" dirty="0" smtClean="0"/>
              <a:t>　報告書　日本放射線安全管理学会誌</a:t>
            </a:r>
            <a:r>
              <a:rPr lang="en-US" altLang="ja-JP" sz="1600" dirty="0" smtClean="0"/>
              <a:t>vol.10(152-171)Nov.2011</a:t>
            </a:r>
          </a:p>
          <a:p>
            <a:r>
              <a:rPr lang="ja-JP" altLang="en-US" sz="1600" dirty="0" smtClean="0">
                <a:solidFill>
                  <a:srgbClr val="790E1B"/>
                </a:solidFill>
              </a:rPr>
              <a:t>他に国会事故調や政府事故調などの報告書が公表されています。</a:t>
            </a:r>
            <a:endParaRPr lang="en-US" altLang="ja-JP" sz="1600" dirty="0" smtClean="0">
              <a:solidFill>
                <a:srgbClr val="790E1B"/>
              </a:solidFill>
            </a:endParaRPr>
          </a:p>
        </p:txBody>
      </p:sp>
      <p:sp>
        <p:nvSpPr>
          <p:cNvPr id="9" name="縦巻き 8"/>
          <p:cNvSpPr/>
          <p:nvPr/>
        </p:nvSpPr>
        <p:spPr>
          <a:xfrm>
            <a:off x="5032686" y="368300"/>
            <a:ext cx="3620212" cy="4906539"/>
          </a:xfrm>
          <a:prstGeom prst="verticalScroll">
            <a:avLst/>
          </a:prstGeom>
          <a:effectLst>
            <a:glow rad="139700">
              <a:schemeClr val="accent3">
                <a:satMod val="175000"/>
                <a:alpha val="40000"/>
              </a:schemeClr>
            </a:glow>
            <a:outerShdw blurRad="51500" dist="25400" dir="5400000" rotWithShape="0">
              <a:srgbClr val="000000">
                <a:alpha val="40000"/>
              </a:srgb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ja-JP" altLang="en-US" dirty="0"/>
          </a:p>
        </p:txBody>
      </p:sp>
      <p:sp>
        <p:nvSpPr>
          <p:cNvPr id="5" name="テキスト ボックス 4"/>
          <p:cNvSpPr txBox="1"/>
          <p:nvPr/>
        </p:nvSpPr>
        <p:spPr>
          <a:xfrm>
            <a:off x="5507181" y="701524"/>
            <a:ext cx="2545353" cy="4616648"/>
          </a:xfrm>
          <a:prstGeom prst="rect">
            <a:avLst/>
          </a:prstGeom>
          <a:noFill/>
        </p:spPr>
        <p:txBody>
          <a:bodyPr wrap="square" rtlCol="0">
            <a:spAutoFit/>
          </a:bodyPr>
          <a:lstStyle/>
          <a:p>
            <a:r>
              <a:rPr lang="ja-JP" altLang="ja-JP" sz="1400" u="sng" dirty="0">
                <a:solidFill>
                  <a:srgbClr val="FF0000"/>
                </a:solidFill>
              </a:rPr>
              <a:t>対策</a:t>
            </a:r>
            <a:r>
              <a:rPr lang="en-US" altLang="ja-JP" sz="1400" u="sng" dirty="0">
                <a:solidFill>
                  <a:srgbClr val="FF0000"/>
                </a:solidFill>
              </a:rPr>
              <a:t>:</a:t>
            </a:r>
            <a:r>
              <a:rPr lang="ja-JP" altLang="en-US" sz="1400" dirty="0">
                <a:solidFill>
                  <a:srgbClr val="000090"/>
                </a:solidFill>
              </a:rPr>
              <a:t>・・・</a:t>
            </a:r>
            <a:r>
              <a:rPr lang="ja-JP" altLang="ja-JP" sz="1400" dirty="0">
                <a:solidFill>
                  <a:srgbClr val="000090"/>
                </a:solidFill>
              </a:rPr>
              <a:t>科学者</a:t>
            </a:r>
            <a:r>
              <a:rPr lang="en-US" altLang="ja-JP" sz="1400" dirty="0">
                <a:solidFill>
                  <a:srgbClr val="000090"/>
                </a:solidFill>
              </a:rPr>
              <a:t>,</a:t>
            </a:r>
            <a:r>
              <a:rPr lang="ja-JP" altLang="ja-JP" sz="1400" dirty="0">
                <a:solidFill>
                  <a:srgbClr val="000090"/>
                </a:solidFill>
              </a:rPr>
              <a:t>専門家としては</a:t>
            </a:r>
            <a:r>
              <a:rPr lang="en-US" altLang="ja-JP" sz="1400" dirty="0">
                <a:solidFill>
                  <a:srgbClr val="000090"/>
                </a:solidFill>
              </a:rPr>
              <a:t>,</a:t>
            </a:r>
            <a:r>
              <a:rPr lang="ja-JP" altLang="ja-JP" sz="1400" dirty="0">
                <a:solidFill>
                  <a:srgbClr val="000090"/>
                </a:solidFill>
              </a:rPr>
              <a:t>国際的な合意にしたがって放射線の健康影響をわかりやすく住民に説明する</a:t>
            </a:r>
            <a:r>
              <a:rPr lang="en-US" altLang="ja-JP" sz="1400" dirty="0">
                <a:solidFill>
                  <a:srgbClr val="000090"/>
                </a:solidFill>
              </a:rPr>
              <a:t>,</a:t>
            </a:r>
            <a:r>
              <a:rPr lang="ja-JP" altLang="ja-JP" sz="1400" dirty="0">
                <a:solidFill>
                  <a:srgbClr val="000090"/>
                </a:solidFill>
              </a:rPr>
              <a:t>例えば</a:t>
            </a:r>
            <a:r>
              <a:rPr lang="en-US" altLang="ja-JP" sz="1400" dirty="0">
                <a:solidFill>
                  <a:srgbClr val="000090"/>
                </a:solidFill>
              </a:rPr>
              <a:t>,</a:t>
            </a:r>
            <a:r>
              <a:rPr lang="ja-JP" altLang="ja-JP" sz="1400" dirty="0">
                <a:solidFill>
                  <a:srgbClr val="000090"/>
                </a:solidFill>
              </a:rPr>
              <a:t>疫学的に明らかな放射線の影響は</a:t>
            </a:r>
            <a:r>
              <a:rPr lang="en-US" altLang="ja-JP" sz="1400" dirty="0">
                <a:solidFill>
                  <a:srgbClr val="000090"/>
                </a:solidFill>
              </a:rPr>
              <a:t>,2000mSv</a:t>
            </a:r>
            <a:r>
              <a:rPr lang="ja-JP" altLang="ja-JP" sz="1400" dirty="0">
                <a:solidFill>
                  <a:srgbClr val="000090"/>
                </a:solidFill>
              </a:rPr>
              <a:t>の被曝では</a:t>
            </a:r>
            <a:r>
              <a:rPr lang="en-US" altLang="ja-JP" sz="1400" dirty="0">
                <a:solidFill>
                  <a:srgbClr val="000090"/>
                </a:solidFill>
              </a:rPr>
              <a:t>,</a:t>
            </a:r>
            <a:r>
              <a:rPr lang="ja-JP" altLang="ja-JP" sz="1400" dirty="0">
                <a:solidFill>
                  <a:srgbClr val="000090"/>
                </a:solidFill>
              </a:rPr>
              <a:t>生涯で癌で死亡するリスクは</a:t>
            </a:r>
            <a:r>
              <a:rPr lang="en-US" altLang="ja-JP" sz="1400" dirty="0">
                <a:solidFill>
                  <a:srgbClr val="000090"/>
                </a:solidFill>
              </a:rPr>
              <a:t>20%</a:t>
            </a:r>
            <a:r>
              <a:rPr lang="ja-JP" altLang="ja-JP" sz="1400" dirty="0">
                <a:solidFill>
                  <a:srgbClr val="000090"/>
                </a:solidFill>
              </a:rPr>
              <a:t>増加し</a:t>
            </a:r>
            <a:r>
              <a:rPr lang="en-US" altLang="ja-JP" sz="1400" dirty="0">
                <a:solidFill>
                  <a:srgbClr val="000090"/>
                </a:solidFill>
              </a:rPr>
              <a:t>,1000mSv</a:t>
            </a:r>
            <a:r>
              <a:rPr lang="ja-JP" altLang="ja-JP" sz="1400" dirty="0">
                <a:solidFill>
                  <a:srgbClr val="000090"/>
                </a:solidFill>
              </a:rPr>
              <a:t>では</a:t>
            </a:r>
            <a:r>
              <a:rPr lang="en-US" altLang="ja-JP" sz="1400" dirty="0">
                <a:solidFill>
                  <a:srgbClr val="000090"/>
                </a:solidFill>
              </a:rPr>
              <a:t>10%</a:t>
            </a:r>
            <a:r>
              <a:rPr lang="ja-JP" altLang="ja-JP" sz="1400" dirty="0">
                <a:solidFill>
                  <a:srgbClr val="000090"/>
                </a:solidFill>
              </a:rPr>
              <a:t>増加</a:t>
            </a:r>
            <a:r>
              <a:rPr lang="en-US" altLang="ja-JP" sz="1400" dirty="0">
                <a:solidFill>
                  <a:srgbClr val="000090"/>
                </a:solidFill>
              </a:rPr>
              <a:t>,100mSv</a:t>
            </a:r>
            <a:r>
              <a:rPr lang="ja-JP" altLang="ja-JP" sz="1400" dirty="0">
                <a:solidFill>
                  <a:srgbClr val="000090"/>
                </a:solidFill>
              </a:rPr>
              <a:t>では</a:t>
            </a:r>
            <a:r>
              <a:rPr lang="en-US" altLang="ja-JP" sz="1400" dirty="0">
                <a:solidFill>
                  <a:srgbClr val="000090"/>
                </a:solidFill>
              </a:rPr>
              <a:t>1%</a:t>
            </a:r>
            <a:r>
              <a:rPr lang="ja-JP" altLang="ja-JP" sz="1400" dirty="0">
                <a:solidFill>
                  <a:srgbClr val="000090"/>
                </a:solidFill>
              </a:rPr>
              <a:t>増加し</a:t>
            </a:r>
            <a:r>
              <a:rPr lang="en-US" altLang="ja-JP" sz="1400" dirty="0">
                <a:solidFill>
                  <a:srgbClr val="000090"/>
                </a:solidFill>
              </a:rPr>
              <a:t>,100mSv</a:t>
            </a:r>
            <a:r>
              <a:rPr lang="ja-JP" altLang="ja-JP" sz="1400" dirty="0">
                <a:solidFill>
                  <a:srgbClr val="000090"/>
                </a:solidFill>
              </a:rPr>
              <a:t>以下の影響は認められていないこと</a:t>
            </a:r>
            <a:r>
              <a:rPr lang="en-US" altLang="ja-JP" sz="1400" dirty="0">
                <a:solidFill>
                  <a:srgbClr val="000090"/>
                </a:solidFill>
              </a:rPr>
              <a:t>,100mSv</a:t>
            </a:r>
            <a:r>
              <a:rPr lang="ja-JP" altLang="ja-JP" sz="1400" dirty="0">
                <a:solidFill>
                  <a:srgbClr val="000090"/>
                </a:solidFill>
              </a:rPr>
              <a:t>の影響は放射線以外のリスクで比較すると受動喫煙程度であり</a:t>
            </a:r>
            <a:r>
              <a:rPr lang="en-US" altLang="ja-JP" sz="1400" dirty="0">
                <a:solidFill>
                  <a:srgbClr val="000090"/>
                </a:solidFill>
              </a:rPr>
              <a:t>,</a:t>
            </a:r>
            <a:r>
              <a:rPr lang="ja-JP" altLang="en-US" sz="1400" dirty="0" smtClean="0">
                <a:solidFill>
                  <a:srgbClr val="000090"/>
                </a:solidFill>
              </a:rPr>
              <a:t>・</a:t>
            </a:r>
            <a:r>
              <a:rPr lang="ja-JP" altLang="ja-JP" sz="1400" dirty="0"/>
              <a:t>それ以下の線量の影響は</a:t>
            </a:r>
            <a:r>
              <a:rPr lang="ja-JP" altLang="ja-JP" sz="1400" dirty="0" smtClean="0"/>
              <a:t>わからない</a:t>
            </a:r>
            <a:r>
              <a:rPr lang="ja-JP" altLang="ja-JP" sz="1400" dirty="0"/>
              <a:t>けれども</a:t>
            </a:r>
            <a:r>
              <a:rPr lang="en-US" altLang="ja-JP" sz="1400" dirty="0"/>
              <a:t>,100mSv</a:t>
            </a:r>
            <a:r>
              <a:rPr lang="ja-JP" altLang="ja-JP" sz="1400" dirty="0"/>
              <a:t>の影響以下であることを冷静に説明する</a:t>
            </a:r>
            <a:r>
              <a:rPr lang="en-US" altLang="ja-JP" sz="1400" dirty="0"/>
              <a:t>.</a:t>
            </a:r>
            <a:r>
              <a:rPr lang="ja-JP" altLang="ja-JP" sz="1400" dirty="0"/>
              <a:t>さらに放射線は浴びない方が良いという放射線防護の考え方から</a:t>
            </a:r>
            <a:r>
              <a:rPr lang="en-US" altLang="ja-JP" sz="1400" dirty="0"/>
              <a:t>,</a:t>
            </a:r>
            <a:r>
              <a:rPr lang="ja-JP" altLang="ja-JP" sz="1400" dirty="0">
                <a:solidFill>
                  <a:srgbClr val="FF6600"/>
                </a:solidFill>
              </a:rPr>
              <a:t>平常の時</a:t>
            </a:r>
            <a:r>
              <a:rPr lang="en-US" altLang="ja-JP" sz="1400" dirty="0">
                <a:solidFill>
                  <a:srgbClr val="FF6600"/>
                </a:solidFill>
              </a:rPr>
              <a:t>,</a:t>
            </a:r>
            <a:r>
              <a:rPr lang="ja-JP" altLang="ja-JP" sz="1400" dirty="0">
                <a:solidFill>
                  <a:srgbClr val="FF6600"/>
                </a:solidFill>
              </a:rPr>
              <a:t>災害の時などに分けて国際的な勧告があることの説明も</a:t>
            </a:r>
            <a:r>
              <a:rPr lang="ja-JP" altLang="ja-JP" sz="1400" dirty="0"/>
              <a:t>必要である</a:t>
            </a:r>
            <a:r>
              <a:rPr lang="en-US" altLang="ja-JP" sz="1400" dirty="0"/>
              <a:t>.</a:t>
            </a:r>
            <a:r>
              <a:rPr lang="ja-JP" altLang="ja-JP" sz="1400" dirty="0"/>
              <a:t> </a:t>
            </a:r>
            <a:r>
              <a:rPr lang="ja-JP" altLang="en-US" sz="1400" dirty="0" smtClean="0"/>
              <a:t>・・・</a:t>
            </a:r>
            <a:endParaRPr kumimoji="1" lang="ja-JP" altLang="en-US" sz="1400" dirty="0"/>
          </a:p>
        </p:txBody>
      </p:sp>
      <p:pic>
        <p:nvPicPr>
          <p:cNvPr id="10" name="図 9"/>
          <p:cNvPicPr>
            <a:picLocks noChangeAspect="1"/>
          </p:cNvPicPr>
          <p:nvPr/>
        </p:nvPicPr>
        <p:blipFill>
          <a:blip r:embed="rId3"/>
          <a:stretch>
            <a:fillRect/>
          </a:stretch>
        </p:blipFill>
        <p:spPr>
          <a:xfrm>
            <a:off x="8375716" y="3740727"/>
            <a:ext cx="768284" cy="1189181"/>
          </a:xfrm>
          <a:prstGeom prst="rect">
            <a:avLst/>
          </a:prstGeom>
        </p:spPr>
      </p:pic>
      <p:sp>
        <p:nvSpPr>
          <p:cNvPr id="2" name="爆発 1 1"/>
          <p:cNvSpPr/>
          <p:nvPr/>
        </p:nvSpPr>
        <p:spPr>
          <a:xfrm>
            <a:off x="7285183" y="4929908"/>
            <a:ext cx="1967008" cy="1928091"/>
          </a:xfrm>
          <a:prstGeom prst="irregularSeal1">
            <a:avLst/>
          </a:prstGeom>
          <a:gradFill flip="none" rotWithShape="1">
            <a:gsLst>
              <a:gs pos="0">
                <a:srgbClr val="1C9C21"/>
              </a:gs>
              <a:gs pos="100000">
                <a:srgbClr val="FFFFFF"/>
              </a:gs>
            </a:gsLst>
            <a:path path="shape">
              <a:fillToRect l="50000" t="50000" r="50000" b="50000"/>
            </a:path>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1800" dirty="0">
                <a:solidFill>
                  <a:srgbClr val="660066"/>
                </a:solidFill>
                <a:ea typeface="+mj-ea"/>
              </a:rPr>
              <a:t>放射線が</a:t>
            </a:r>
            <a:endParaRPr lang="en-US" altLang="ja-JP" sz="1800" dirty="0">
              <a:solidFill>
                <a:srgbClr val="660066"/>
              </a:solidFill>
              <a:ea typeface="+mj-ea"/>
            </a:endParaRPr>
          </a:p>
          <a:p>
            <a:pPr algn="ctr"/>
            <a:r>
              <a:rPr lang="ja-JP" altLang="en-US" sz="1800" dirty="0">
                <a:solidFill>
                  <a:srgbClr val="660066"/>
                </a:solidFill>
                <a:ea typeface="+mj-ea"/>
              </a:rPr>
              <a:t>震災復興の妨げに</a:t>
            </a:r>
            <a:endParaRPr lang="en-US" altLang="ja-JP" sz="1800" dirty="0">
              <a:solidFill>
                <a:srgbClr val="660066"/>
              </a:solidFill>
              <a:ea typeface="+mj-ea"/>
            </a:endParaRPr>
          </a:p>
          <a:p>
            <a:pPr algn="ctr"/>
            <a:r>
              <a:rPr lang="ja-JP" altLang="en-US" sz="1800" dirty="0">
                <a:solidFill>
                  <a:srgbClr val="660066"/>
                </a:solidFill>
                <a:ea typeface="+mj-ea"/>
              </a:rPr>
              <a:t>ならぬ</a:t>
            </a:r>
            <a:endParaRPr lang="en-US" altLang="ja-JP" sz="1800" dirty="0">
              <a:solidFill>
                <a:srgbClr val="660066"/>
              </a:solidFill>
              <a:ea typeface="+mj-ea"/>
            </a:endParaRPr>
          </a:p>
          <a:p>
            <a:pPr algn="ctr"/>
            <a:r>
              <a:rPr lang="ja-JP" altLang="en-US" sz="1800" dirty="0">
                <a:solidFill>
                  <a:srgbClr val="660066"/>
                </a:solidFill>
                <a:ea typeface="+mj-ea"/>
              </a:rPr>
              <a:t>ように</a:t>
            </a:r>
            <a:r>
              <a:rPr lang="ja-JP" altLang="en-US" sz="1600" dirty="0">
                <a:solidFill>
                  <a:srgbClr val="660066"/>
                </a:solidFill>
                <a:ea typeface="+mj-ea"/>
              </a:rPr>
              <a:t>！</a:t>
            </a:r>
          </a:p>
          <a:p>
            <a:pPr algn="ctr"/>
            <a:endParaRPr kumimoji="1" lang="ja-JP" altLang="en-US" dirty="0"/>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スライド番号プレースホルダ 3"/>
          <p:cNvSpPr>
            <a:spLocks noGrp="1"/>
          </p:cNvSpPr>
          <p:nvPr>
            <p:ph type="sldNum" sz="quarter" idx="12"/>
          </p:nvPr>
        </p:nvSpPr>
        <p:spPr bwMode="auto">
          <a:noFill/>
          <a:ln>
            <a:miter lim="800000"/>
            <a:headEnd/>
            <a:tailEnd/>
          </a:ln>
        </p:spPr>
        <p:txBody>
          <a:bodyPr/>
          <a:lstStyle/>
          <a:p>
            <a:fld id="{B60574C1-C979-1142-9457-EC42E1091BD0}" type="slidenum">
              <a:rPr lang="ja-JP" altLang="en-US"/>
              <a:pPr/>
              <a:t>2</a:t>
            </a:fld>
            <a:endParaRPr lang="ja-JP" altLang="en-US"/>
          </a:p>
        </p:txBody>
      </p:sp>
      <p:sp>
        <p:nvSpPr>
          <p:cNvPr id="30723" name="テキスト ボックス 7"/>
          <p:cNvSpPr txBox="1">
            <a:spLocks noChangeArrowheads="1"/>
          </p:cNvSpPr>
          <p:nvPr/>
        </p:nvSpPr>
        <p:spPr bwMode="auto">
          <a:xfrm>
            <a:off x="200025" y="2682875"/>
            <a:ext cx="2509838" cy="461963"/>
          </a:xfrm>
          <a:prstGeom prst="rect">
            <a:avLst/>
          </a:prstGeom>
          <a:noFill/>
          <a:ln w="9525">
            <a:noFill/>
            <a:miter lim="800000"/>
            <a:headEnd/>
            <a:tailEnd/>
          </a:ln>
        </p:spPr>
        <p:txBody>
          <a:bodyPr>
            <a:prstTxWarp prst="textNoShape">
              <a:avLst/>
            </a:prstTxWarp>
            <a:spAutoFit/>
          </a:bodyPr>
          <a:lstStyle/>
          <a:p>
            <a:r>
              <a:rPr lang="ja-JP" altLang="en-US"/>
              <a:t>核分裂生成物は、</a:t>
            </a:r>
          </a:p>
        </p:txBody>
      </p:sp>
      <p:sp>
        <p:nvSpPr>
          <p:cNvPr id="14" name="タイトル 5"/>
          <p:cNvSpPr txBox="1">
            <a:spLocks/>
          </p:cNvSpPr>
          <p:nvPr/>
        </p:nvSpPr>
        <p:spPr bwMode="auto">
          <a:xfrm>
            <a:off x="5656263" y="3144838"/>
            <a:ext cx="3998912" cy="1577975"/>
          </a:xfrm>
          <a:prstGeom prst="rect">
            <a:avLst/>
          </a:prstGeom>
          <a:noFill/>
          <a:ln w="9525">
            <a:noFill/>
            <a:miter lim="800000"/>
            <a:headEnd/>
            <a:tailEnd/>
          </a:ln>
        </p:spPr>
        <p:txBody>
          <a:bodyPr anchor="ctr"/>
          <a:lstStyle/>
          <a:p>
            <a:pPr defTabSz="914400">
              <a:defRPr/>
            </a:pPr>
            <a:endParaRPr lang="ja-JP" altLang="en-US" sz="3200" dirty="0">
              <a:solidFill>
                <a:schemeClr val="bg1"/>
              </a:solidFill>
              <a:latin typeface="+mj-lt"/>
              <a:ea typeface="+mj-ea"/>
              <a:cs typeface="ＭＳ ゴシック" charset="-128"/>
            </a:endParaRPr>
          </a:p>
        </p:txBody>
      </p:sp>
      <p:pic>
        <p:nvPicPr>
          <p:cNvPr id="15" name="図 14" descr="P.137Csの生成.jpg"/>
          <p:cNvPicPr>
            <a:picLocks noChangeAspect="1"/>
          </p:cNvPicPr>
          <p:nvPr/>
        </p:nvPicPr>
        <p:blipFill>
          <a:blip r:embed="rId2"/>
          <a:srcRect/>
          <a:stretch>
            <a:fillRect/>
          </a:stretch>
        </p:blipFill>
        <p:spPr bwMode="auto">
          <a:xfrm>
            <a:off x="3870325" y="2170113"/>
            <a:ext cx="5273675" cy="4564062"/>
          </a:xfrm>
          <a:prstGeom prst="rect">
            <a:avLst/>
          </a:prstGeom>
          <a:noFill/>
          <a:ln w="9525">
            <a:noFill/>
            <a:miter lim="800000"/>
            <a:headEnd/>
            <a:tailEnd/>
          </a:ln>
        </p:spPr>
      </p:pic>
      <p:sp>
        <p:nvSpPr>
          <p:cNvPr id="30726" name="正方形/長方形 15"/>
          <p:cNvSpPr>
            <a:spLocks noChangeArrowheads="1"/>
          </p:cNvSpPr>
          <p:nvPr/>
        </p:nvSpPr>
        <p:spPr bwMode="auto">
          <a:xfrm>
            <a:off x="200025" y="3317875"/>
            <a:ext cx="3670300" cy="3138488"/>
          </a:xfrm>
          <a:prstGeom prst="rect">
            <a:avLst/>
          </a:prstGeom>
          <a:noFill/>
          <a:ln w="9525">
            <a:noFill/>
            <a:miter lim="800000"/>
            <a:headEnd/>
            <a:tailEnd/>
          </a:ln>
        </p:spPr>
        <p:txBody>
          <a:bodyPr>
            <a:prstTxWarp prst="textNoShape">
              <a:avLst/>
            </a:prstTxWarp>
            <a:spAutoFit/>
          </a:bodyPr>
          <a:lstStyle/>
          <a:p>
            <a:r>
              <a:rPr lang="ja-JP" altLang="en-US" sz="1800">
                <a:latin typeface="Times New Roman" charset="0"/>
              </a:rPr>
              <a:t>物理的</a:t>
            </a:r>
            <a:r>
              <a:rPr lang="en-US" altLang="ja-JP" sz="1800">
                <a:latin typeface="Times New Roman" charset="0"/>
              </a:rPr>
              <a:t>(</a:t>
            </a:r>
            <a:r>
              <a:rPr lang="ja-JP" altLang="en-US" sz="1800">
                <a:latin typeface="Times New Roman" charset="0"/>
              </a:rPr>
              <a:t>半減期、放射能、核分裂収量など</a:t>
            </a:r>
            <a:r>
              <a:rPr lang="en-US" altLang="ja-JP" sz="1800">
                <a:latin typeface="Times New Roman" charset="0"/>
              </a:rPr>
              <a:t>)</a:t>
            </a:r>
            <a:r>
              <a:rPr lang="ja-JP" altLang="en-US" sz="1800">
                <a:latin typeface="Times New Roman" charset="0"/>
              </a:rPr>
              <a:t>、化学的</a:t>
            </a:r>
            <a:r>
              <a:rPr lang="en-US" altLang="ja-JP" sz="1800">
                <a:latin typeface="Times New Roman" charset="0"/>
              </a:rPr>
              <a:t>(</a:t>
            </a:r>
            <a:r>
              <a:rPr lang="ja-JP" altLang="en-US" sz="1800">
                <a:latin typeface="Times New Roman" charset="0"/>
              </a:rPr>
              <a:t>気体、液体、固体、揮発性、化学的活性度など）性質によって、影響を与えます。特に、半減期が２年、或は</a:t>
            </a:r>
            <a:r>
              <a:rPr lang="en-US" altLang="ja-JP" sz="1800">
                <a:latin typeface="Times New Roman" charset="0"/>
              </a:rPr>
              <a:t>30</a:t>
            </a:r>
            <a:r>
              <a:rPr lang="ja-JP" altLang="en-US" sz="1800">
                <a:latin typeface="Times New Roman" charset="0"/>
              </a:rPr>
              <a:t>年と比較的長く、ガンマ線を放出し、核分裂収量も</a:t>
            </a:r>
            <a:r>
              <a:rPr lang="en-US" altLang="ja-JP" sz="1800">
                <a:latin typeface="Times New Roman" charset="0"/>
              </a:rPr>
              <a:t>6 %</a:t>
            </a:r>
            <a:r>
              <a:rPr lang="ja-JP" altLang="en-US" sz="1800">
                <a:latin typeface="Times New Roman" charset="0"/>
              </a:rPr>
              <a:t>を越え、揮発性があり化学的活性度も大きい、</a:t>
            </a:r>
            <a:r>
              <a:rPr lang="en-US" altLang="ja-JP" sz="1800" baseline="30000">
                <a:latin typeface="Times New Roman" charset="0"/>
              </a:rPr>
              <a:t>134</a:t>
            </a:r>
            <a:r>
              <a:rPr lang="en-US" altLang="ja-JP" sz="1800">
                <a:latin typeface="Times New Roman" charset="0"/>
              </a:rPr>
              <a:t>Cs</a:t>
            </a:r>
            <a:r>
              <a:rPr lang="ja-JP" altLang="en-US" sz="1800">
                <a:latin typeface="Times New Roman" charset="0"/>
              </a:rPr>
              <a:t>と</a:t>
            </a:r>
            <a:r>
              <a:rPr lang="en-US" altLang="ja-JP" sz="1800" baseline="30000">
                <a:latin typeface="Times New Roman" charset="0"/>
              </a:rPr>
              <a:t>137</a:t>
            </a:r>
            <a:r>
              <a:rPr lang="en-US" altLang="ja-JP" sz="1800">
                <a:latin typeface="Times New Roman" charset="0"/>
              </a:rPr>
              <a:t>Cs </a:t>
            </a:r>
            <a:r>
              <a:rPr lang="ja-JP" altLang="en-US" sz="1800">
                <a:latin typeface="Times New Roman" charset="0"/>
              </a:rPr>
              <a:t>による環境放射能が東日本大震災に伴う福島第１原子力発電所事故の結果として大きな社会問題になっています。</a:t>
            </a:r>
          </a:p>
        </p:txBody>
      </p:sp>
      <p:pic>
        <p:nvPicPr>
          <p:cNvPr id="30727" name="図 16" descr="葉.jpg"/>
          <p:cNvPicPr>
            <a:picLocks noChangeAspect="1"/>
          </p:cNvPicPr>
          <p:nvPr/>
        </p:nvPicPr>
        <p:blipFill>
          <a:blip r:embed="rId3"/>
          <a:srcRect/>
          <a:stretch>
            <a:fillRect/>
          </a:stretch>
        </p:blipFill>
        <p:spPr bwMode="auto">
          <a:xfrm>
            <a:off x="4357688" y="368300"/>
            <a:ext cx="1298575" cy="1179513"/>
          </a:xfrm>
          <a:prstGeom prst="rect">
            <a:avLst/>
          </a:prstGeom>
          <a:noFill/>
          <a:ln w="9525">
            <a:noFill/>
            <a:miter lim="800000"/>
            <a:headEnd/>
            <a:tailEnd/>
          </a:ln>
        </p:spPr>
      </p:pic>
      <p:sp>
        <p:nvSpPr>
          <p:cNvPr id="18" name="フローチャート: せん孔テープ 17"/>
          <p:cNvSpPr/>
          <p:nvPr/>
        </p:nvSpPr>
        <p:spPr>
          <a:xfrm>
            <a:off x="200479" y="368300"/>
            <a:ext cx="4000036" cy="2312474"/>
          </a:xfrm>
          <a:prstGeom prst="flowChartPunchedTape">
            <a:avLst/>
          </a:prstGeom>
          <a:gradFill flip="none" rotWithShape="1">
            <a:gsLst>
              <a:gs pos="20000">
                <a:srgbClr val="FF0000">
                  <a:alpha val="75000"/>
                </a:srgbClr>
              </a:gs>
              <a:gs pos="68000">
                <a:schemeClr val="accent1">
                  <a:tint val="83000"/>
                  <a:satMod val="155000"/>
                </a:schemeClr>
              </a:gs>
              <a:gs pos="100000">
                <a:schemeClr val="accent1">
                  <a:shade val="85000"/>
                </a:schemeClr>
              </a:gs>
            </a:gsLst>
            <a:path path="circle">
              <a:fillToRect l="100000" t="100000"/>
            </a:path>
            <a:tileRect r="-100000" b="-100000"/>
          </a:gra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ja-JP" altLang="en-US" sz="3200">
                <a:solidFill>
                  <a:schemeClr val="bg1"/>
                </a:solidFill>
                <a:cs typeface="ＭＳ ゴシック" charset="-128"/>
              </a:rPr>
              <a:t>セシウム</a:t>
            </a:r>
            <a:r>
              <a:rPr lang="en-US" altLang="ja-JP" sz="3200">
                <a:solidFill>
                  <a:schemeClr val="bg1"/>
                </a:solidFill>
                <a:cs typeface="ＭＳ ゴシック" charset="-128"/>
              </a:rPr>
              <a:t>134(</a:t>
            </a:r>
            <a:r>
              <a:rPr lang="en-US" altLang="ja-JP" sz="3200" baseline="30000">
                <a:solidFill>
                  <a:schemeClr val="bg1"/>
                </a:solidFill>
                <a:cs typeface="ＭＳ ゴシック" charset="-128"/>
              </a:rPr>
              <a:t>134</a:t>
            </a:r>
            <a:r>
              <a:rPr lang="en-US" altLang="ja-JP" sz="3200">
                <a:solidFill>
                  <a:schemeClr val="bg1"/>
                </a:solidFill>
                <a:cs typeface="ＭＳ ゴシック" charset="-128"/>
              </a:rPr>
              <a:t>Cs)/</a:t>
            </a:r>
            <a:r>
              <a:rPr lang="ja-JP" altLang="en-US" sz="3200">
                <a:solidFill>
                  <a:schemeClr val="bg1"/>
                </a:solidFill>
                <a:cs typeface="ＭＳ ゴシック" charset="-128"/>
              </a:rPr>
              <a:t>セシウム</a:t>
            </a:r>
            <a:r>
              <a:rPr lang="en-US" altLang="ja-JP" sz="3200">
                <a:solidFill>
                  <a:schemeClr val="bg1"/>
                </a:solidFill>
                <a:cs typeface="ＭＳ ゴシック" charset="-128"/>
              </a:rPr>
              <a:t>137(</a:t>
            </a:r>
            <a:r>
              <a:rPr lang="en-US" altLang="ja-JP" sz="3200" baseline="30000">
                <a:solidFill>
                  <a:schemeClr val="bg1"/>
                </a:solidFill>
                <a:cs typeface="ＭＳ ゴシック" charset="-128"/>
              </a:rPr>
              <a:t>137</a:t>
            </a:r>
            <a:r>
              <a:rPr lang="en-US" altLang="ja-JP" sz="3200">
                <a:solidFill>
                  <a:schemeClr val="bg1"/>
                </a:solidFill>
                <a:cs typeface="ＭＳ ゴシック" charset="-128"/>
              </a:rPr>
              <a:t>Cs)</a:t>
            </a:r>
            <a:endParaRPr lang="ja-JP" altLang="en-US" sz="3200">
              <a:solidFill>
                <a:schemeClr val="bg1"/>
              </a:solidFill>
              <a:cs typeface="ＭＳ ゴシック" charset="-128"/>
            </a:endParaRPr>
          </a:p>
          <a:p>
            <a:pPr algn="ctr">
              <a:defRPr/>
            </a:pPr>
            <a:endParaRPr lang="ja-JP" altLang="en-US">
              <a:solidFill>
                <a:srgbClr val="FFFFFF"/>
              </a:solidFill>
              <a:cs typeface="ＭＳ 明朝" charset="-128"/>
            </a:endParaRPr>
          </a:p>
        </p:txBody>
      </p:sp>
      <p:sp>
        <p:nvSpPr>
          <p:cNvPr id="30731" name="テキスト ボックス 18"/>
          <p:cNvSpPr txBox="1">
            <a:spLocks noChangeArrowheads="1"/>
          </p:cNvSpPr>
          <p:nvPr/>
        </p:nvSpPr>
        <p:spPr bwMode="auto">
          <a:xfrm>
            <a:off x="5656263" y="822325"/>
            <a:ext cx="2768600" cy="831850"/>
          </a:xfrm>
          <a:prstGeom prst="rect">
            <a:avLst/>
          </a:prstGeom>
          <a:noFill/>
          <a:ln w="9525">
            <a:noFill/>
            <a:miter lim="800000"/>
            <a:headEnd/>
            <a:tailEnd/>
          </a:ln>
        </p:spPr>
        <p:txBody>
          <a:bodyPr>
            <a:prstTxWarp prst="textNoShape">
              <a:avLst/>
            </a:prstTxWarp>
            <a:spAutoFit/>
          </a:bodyPr>
          <a:lstStyle/>
          <a:p>
            <a:r>
              <a:rPr lang="ja-JP" altLang="en-US">
                <a:solidFill>
                  <a:srgbClr val="660066"/>
                </a:solidFill>
                <a:ea typeface="ＭＳ ゴシック" charset="-128"/>
                <a:cs typeface="ＭＳ ゴシック" charset="-128"/>
              </a:rPr>
              <a:t>セシウム</a:t>
            </a:r>
            <a:r>
              <a:rPr lang="en-US" altLang="ja-JP">
                <a:solidFill>
                  <a:srgbClr val="660066"/>
                </a:solidFill>
                <a:ea typeface="ＭＳ ゴシック" charset="-128"/>
                <a:cs typeface="ＭＳ ゴシック" charset="-128"/>
              </a:rPr>
              <a:t>137(</a:t>
            </a:r>
            <a:r>
              <a:rPr lang="en-US" altLang="ja-JP" baseline="30000">
                <a:solidFill>
                  <a:srgbClr val="660066"/>
                </a:solidFill>
                <a:ea typeface="ＭＳ ゴシック" charset="-128"/>
                <a:cs typeface="ＭＳ ゴシック" charset="-128"/>
              </a:rPr>
              <a:t>137</a:t>
            </a:r>
            <a:r>
              <a:rPr lang="en-US" altLang="ja-JP">
                <a:solidFill>
                  <a:srgbClr val="660066"/>
                </a:solidFill>
                <a:ea typeface="ＭＳ ゴシック" charset="-128"/>
                <a:cs typeface="ＭＳ ゴシック" charset="-128"/>
              </a:rPr>
              <a:t>Cs)</a:t>
            </a:r>
          </a:p>
          <a:p>
            <a:r>
              <a:rPr lang="ja-JP" altLang="en-US">
                <a:solidFill>
                  <a:srgbClr val="660066"/>
                </a:solidFill>
                <a:ea typeface="ＭＳ ゴシック" charset="-128"/>
                <a:cs typeface="ＭＳ ゴシック" charset="-128"/>
              </a:rPr>
              <a:t>の生成</a:t>
            </a:r>
            <a:endParaRPr lang="ja-JP" altLang="en-US">
              <a:solidFill>
                <a:srgbClr val="660066"/>
              </a:solidFil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スライド番号プレースホルダ 3"/>
          <p:cNvSpPr>
            <a:spLocks noGrp="1"/>
          </p:cNvSpPr>
          <p:nvPr>
            <p:ph type="sldNum" sz="quarter" idx="12"/>
          </p:nvPr>
        </p:nvSpPr>
        <p:spPr bwMode="auto">
          <a:noFill/>
          <a:ln>
            <a:miter lim="800000"/>
            <a:headEnd/>
            <a:tailEnd/>
          </a:ln>
        </p:spPr>
        <p:txBody>
          <a:bodyPr/>
          <a:lstStyle/>
          <a:p>
            <a:fld id="{EC1355B0-72E5-8D40-A2DA-1746CB6E1F17}" type="slidenum">
              <a:rPr lang="ja-JP" altLang="en-US"/>
              <a:pPr/>
              <a:t>3</a:t>
            </a:fld>
            <a:endParaRPr lang="ja-JP" altLang="en-US"/>
          </a:p>
        </p:txBody>
      </p:sp>
      <p:pic>
        <p:nvPicPr>
          <p:cNvPr id="8" name="図 7" descr="P.133Csの生成.jpg">
            <a:hlinkClick r:id="" action="ppaction://hlinkshowjump?jump=nextslide"/>
          </p:cNvPr>
          <p:cNvPicPr>
            <a:picLocks noChangeAspect="1"/>
          </p:cNvPicPr>
          <p:nvPr/>
        </p:nvPicPr>
        <p:blipFill>
          <a:blip r:embed="rId2"/>
          <a:srcRect/>
          <a:stretch>
            <a:fillRect/>
          </a:stretch>
        </p:blipFill>
        <p:spPr bwMode="auto">
          <a:xfrm>
            <a:off x="4138613" y="2311400"/>
            <a:ext cx="5005387" cy="4332288"/>
          </a:xfrm>
          <a:prstGeom prst="rect">
            <a:avLst/>
          </a:prstGeom>
          <a:noFill/>
          <a:ln w="9525">
            <a:noFill/>
            <a:miter lim="800000"/>
            <a:headEnd/>
            <a:tailEnd/>
          </a:ln>
        </p:spPr>
      </p:pic>
      <p:pic>
        <p:nvPicPr>
          <p:cNvPr id="9" name="図 8" descr="P.A=134 核の生成.jpg">
            <a:hlinkClick r:id="" action="ppaction://hlinkshowjump?jump=nextslide"/>
          </p:cNvPr>
          <p:cNvPicPr>
            <a:picLocks noChangeAspect="1"/>
          </p:cNvPicPr>
          <p:nvPr/>
        </p:nvPicPr>
        <p:blipFill>
          <a:blip r:embed="rId3"/>
          <a:srcRect/>
          <a:stretch>
            <a:fillRect/>
          </a:stretch>
        </p:blipFill>
        <p:spPr bwMode="auto">
          <a:xfrm>
            <a:off x="-101600" y="2311400"/>
            <a:ext cx="4905375" cy="4332288"/>
          </a:xfrm>
          <a:prstGeom prst="rect">
            <a:avLst/>
          </a:prstGeom>
          <a:noFill/>
          <a:ln w="9525">
            <a:noFill/>
            <a:miter lim="800000"/>
            <a:headEnd/>
            <a:tailEnd/>
          </a:ln>
        </p:spPr>
      </p:pic>
      <p:pic>
        <p:nvPicPr>
          <p:cNvPr id="11" name="図 10" descr="甲虫.pdf"/>
          <p:cNvPicPr>
            <a:picLocks noChangeAspect="1"/>
          </p:cNvPicPr>
          <p:nvPr/>
        </p:nvPicPr>
        <p:blipFill>
          <a:blip r:embed="rId4"/>
          <a:srcRect/>
          <a:stretch>
            <a:fillRect/>
          </a:stretch>
        </p:blipFill>
        <p:spPr bwMode="auto">
          <a:xfrm>
            <a:off x="7640638" y="1244600"/>
            <a:ext cx="901700" cy="1066800"/>
          </a:xfrm>
          <a:prstGeom prst="rect">
            <a:avLst/>
          </a:prstGeom>
          <a:noFill/>
          <a:ln w="9525">
            <a:noFill/>
            <a:miter lim="800000"/>
            <a:headEnd/>
            <a:tailEnd/>
          </a:ln>
        </p:spPr>
      </p:pic>
      <p:sp>
        <p:nvSpPr>
          <p:cNvPr id="13" name="爆発 2 12"/>
          <p:cNvSpPr/>
          <p:nvPr/>
        </p:nvSpPr>
        <p:spPr>
          <a:xfrm>
            <a:off x="1067550" y="368300"/>
            <a:ext cx="5771876" cy="1548199"/>
          </a:xfrm>
          <a:prstGeom prst="irregularSeal2">
            <a:avLst/>
          </a:prstGeom>
          <a:gradFill>
            <a:gsLst>
              <a:gs pos="0">
                <a:srgbClr val="FFFF00"/>
              </a:gs>
              <a:gs pos="86000">
                <a:schemeClr val="accent1">
                  <a:tint val="83000"/>
                  <a:satMod val="155000"/>
                </a:schemeClr>
              </a:gs>
              <a:gs pos="100000">
                <a:schemeClr val="accent1">
                  <a:shade val="85000"/>
                </a:schemeClr>
              </a:gs>
              <a:gs pos="42000">
                <a:srgbClr val="660066"/>
              </a:gs>
            </a:gsLst>
          </a:gra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defRPr/>
            </a:pPr>
            <a:r>
              <a:rPr lang="ja-JP" altLang="en-US">
                <a:solidFill>
                  <a:srgbClr val="F5E0D3"/>
                </a:solidFill>
                <a:cs typeface="ＭＳ ゴシック" charset="-128"/>
              </a:rPr>
              <a:t>セシウム</a:t>
            </a:r>
            <a:r>
              <a:rPr lang="en-US" altLang="ja-JP">
                <a:solidFill>
                  <a:srgbClr val="F5E0D3"/>
                </a:solidFill>
                <a:cs typeface="ＭＳ ゴシック" charset="-128"/>
              </a:rPr>
              <a:t>134(</a:t>
            </a:r>
            <a:r>
              <a:rPr lang="en-US" altLang="ja-JP" baseline="30000">
                <a:solidFill>
                  <a:srgbClr val="F5E0D3"/>
                </a:solidFill>
                <a:cs typeface="ＭＳ ゴシック" charset="-128"/>
              </a:rPr>
              <a:t>134</a:t>
            </a:r>
            <a:r>
              <a:rPr lang="en-US" altLang="ja-JP">
                <a:solidFill>
                  <a:srgbClr val="F5E0D3"/>
                </a:solidFill>
                <a:cs typeface="ＭＳ ゴシック" charset="-128"/>
              </a:rPr>
              <a:t>Cs)</a:t>
            </a:r>
          </a:p>
          <a:p>
            <a:pPr>
              <a:defRPr/>
            </a:pPr>
            <a:r>
              <a:rPr lang="en-US" altLang="ja-JP">
                <a:solidFill>
                  <a:srgbClr val="F5E0D3"/>
                </a:solidFill>
                <a:cs typeface="ＭＳ ゴシック" charset="-128"/>
              </a:rPr>
              <a:t> </a:t>
            </a:r>
            <a:r>
              <a:rPr lang="ja-JP" altLang="en-US">
                <a:solidFill>
                  <a:srgbClr val="F5E0D3"/>
                </a:solidFill>
                <a:cs typeface="ＭＳ ゴシック" charset="-128"/>
              </a:rPr>
              <a:t>はどこから？</a:t>
            </a:r>
            <a:endParaRPr lang="ja-JP" altLang="en-US">
              <a:solidFill>
                <a:srgbClr val="F5E0D3"/>
              </a:solidFill>
              <a:cs typeface="ＭＳ 明朝" charset="-128"/>
            </a:endParaRPr>
          </a:p>
        </p:txBody>
      </p:sp>
      <p:sp>
        <p:nvSpPr>
          <p:cNvPr id="31753" name="テキスト ボックス 2"/>
          <p:cNvSpPr txBox="1">
            <a:spLocks noChangeArrowheads="1"/>
          </p:cNvSpPr>
          <p:nvPr/>
        </p:nvSpPr>
        <p:spPr bwMode="auto">
          <a:xfrm>
            <a:off x="1223963" y="1947863"/>
            <a:ext cx="2728912" cy="400050"/>
          </a:xfrm>
          <a:prstGeom prst="rect">
            <a:avLst/>
          </a:prstGeom>
          <a:noFill/>
          <a:ln w="9525">
            <a:noFill/>
            <a:miter lim="800000"/>
            <a:headEnd/>
            <a:tailEnd/>
          </a:ln>
        </p:spPr>
        <p:txBody>
          <a:bodyPr wrap="none">
            <a:prstTxWarp prst="textNoShape">
              <a:avLst/>
            </a:prstTxWarp>
            <a:spAutoFit/>
          </a:bodyPr>
          <a:lstStyle/>
          <a:p>
            <a:r>
              <a:rPr lang="ja-JP" altLang="en-US" sz="2000"/>
              <a:t>質量数</a:t>
            </a:r>
            <a:r>
              <a:rPr lang="en-US" altLang="ja-JP" sz="2000"/>
              <a:t>A=134</a:t>
            </a:r>
            <a:r>
              <a:rPr lang="ja-JP" altLang="en-US" sz="2000"/>
              <a:t>核の生成</a:t>
            </a:r>
          </a:p>
        </p:txBody>
      </p:sp>
      <p:sp>
        <p:nvSpPr>
          <p:cNvPr id="31754" name="テキスト ボックス 5"/>
          <p:cNvSpPr txBox="1">
            <a:spLocks noChangeArrowheads="1"/>
          </p:cNvSpPr>
          <p:nvPr/>
        </p:nvSpPr>
        <p:spPr bwMode="auto">
          <a:xfrm>
            <a:off x="5670550" y="1952625"/>
            <a:ext cx="2732088" cy="400050"/>
          </a:xfrm>
          <a:prstGeom prst="rect">
            <a:avLst/>
          </a:prstGeom>
          <a:noFill/>
          <a:ln w="9525">
            <a:noFill/>
            <a:miter lim="800000"/>
            <a:headEnd/>
            <a:tailEnd/>
          </a:ln>
        </p:spPr>
        <p:txBody>
          <a:bodyPr>
            <a:prstTxWarp prst="textNoShape">
              <a:avLst/>
            </a:prstTxWarp>
            <a:spAutoFit/>
          </a:bodyPr>
          <a:lstStyle/>
          <a:p>
            <a:r>
              <a:rPr lang="ja-JP" altLang="en-US" sz="2000"/>
              <a:t>質量数</a:t>
            </a:r>
            <a:r>
              <a:rPr lang="en-US" altLang="ja-JP" sz="2000"/>
              <a:t>A=133</a:t>
            </a:r>
            <a:r>
              <a:rPr lang="ja-JP" altLang="en-US" sz="2000"/>
              <a:t>核の生成</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accel="50000" decel="5000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タイトル 1"/>
          <p:cNvSpPr>
            <a:spLocks noGrp="1"/>
          </p:cNvSpPr>
          <p:nvPr>
            <p:ph type="title"/>
          </p:nvPr>
        </p:nvSpPr>
        <p:spPr>
          <a:xfrm>
            <a:off x="279400" y="209550"/>
            <a:ext cx="4087813" cy="1144588"/>
          </a:xfrm>
        </p:spPr>
        <p:txBody>
          <a:bodyPr/>
          <a:lstStyle/>
          <a:p>
            <a:r>
              <a:rPr lang="ja-JP" altLang="en-US"/>
              <a:t>放射線計測とは</a:t>
            </a:r>
          </a:p>
        </p:txBody>
      </p:sp>
      <p:sp>
        <p:nvSpPr>
          <p:cNvPr id="6" name="フローチャート: 書類 5"/>
          <p:cNvSpPr/>
          <p:nvPr/>
        </p:nvSpPr>
        <p:spPr>
          <a:xfrm>
            <a:off x="278625" y="1507514"/>
            <a:ext cx="4479548" cy="2665740"/>
          </a:xfrm>
          <a:prstGeom prst="flowChartDocument">
            <a:avLst/>
          </a:prstGeom>
          <a:gradFill flip="none" rotWithShape="1">
            <a:gsLst>
              <a:gs pos="0">
                <a:schemeClr val="accent2">
                  <a:lumMod val="40000"/>
                  <a:lumOff val="60000"/>
                </a:schemeClr>
              </a:gs>
              <a:gs pos="100000">
                <a:srgbClr val="FFFFFF"/>
              </a:gs>
            </a:gsLst>
            <a:lin ang="0" scaled="1"/>
            <a:tileRect/>
          </a:gradFill>
        </p:spPr>
        <p:style>
          <a:lnRef idx="1">
            <a:schemeClr val="accent1"/>
          </a:lnRef>
          <a:fillRef idx="3">
            <a:schemeClr val="accent1"/>
          </a:fillRef>
          <a:effectRef idx="2">
            <a:schemeClr val="accent1"/>
          </a:effectRef>
          <a:fontRef idx="minor">
            <a:schemeClr val="lt1"/>
          </a:fontRef>
        </p:style>
        <p:txBody>
          <a:bodyPr anchor="ctr"/>
          <a:lstStyle/>
          <a:p>
            <a:pPr marL="0" lvl="8" algn="ctr">
              <a:defRPr/>
            </a:pPr>
            <a:r>
              <a:rPr lang="ja-JP" altLang="en-US"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１．如何なる放射線（アルファ線か、ベータ線か、ガンマ線か）が</a:t>
            </a:r>
            <a:endParaRPr lang="en-US" altLang="ja-JP"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marL="0" lvl="8" algn="ctr">
              <a:defRPr/>
            </a:pPr>
            <a:r>
              <a:rPr lang="ja-JP" altLang="en-US"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２．どれほどのエネルギーを持って</a:t>
            </a:r>
            <a:endParaRPr lang="en-US" altLang="ja-JP"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marL="0" lvl="8" algn="ctr">
              <a:defRPr/>
            </a:pPr>
            <a:r>
              <a:rPr lang="ja-JP" altLang="en-US"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３．時間当たりどれだけの数</a:t>
            </a:r>
            <a:endParaRPr lang="en-US" altLang="ja-JP"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marL="0" lvl="8" algn="ctr">
              <a:defRPr/>
            </a:pPr>
            <a:endParaRPr lang="en-US" altLang="ja-JP"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marL="0" lvl="8" algn="ctr">
              <a:defRPr/>
            </a:pPr>
            <a:r>
              <a:rPr lang="ja-JP" altLang="en-US" sz="1800" b="1" u="sng" dirty="0">
                <a:ln w="18000">
                  <a:solidFill>
                    <a:schemeClr val="accent2">
                      <a:satMod val="140000"/>
                    </a:schemeClr>
                  </a:solidFill>
                  <a:prstDash val="solid"/>
                  <a:miter lim="800000"/>
                </a:ln>
                <a:noFill/>
                <a:effectLst>
                  <a:outerShdw blurRad="25500" dist="23000" dir="7020000" algn="tl">
                    <a:srgbClr val="000000">
                      <a:alpha val="50000"/>
                    </a:srgbClr>
                  </a:outerShdw>
                </a:effectLst>
              </a:rPr>
              <a:t>今考えている空間に入射しているか</a:t>
            </a:r>
          </a:p>
        </p:txBody>
      </p:sp>
      <p:sp>
        <p:nvSpPr>
          <p:cNvPr id="32772" name="テキスト ボックス 6"/>
          <p:cNvSpPr txBox="1">
            <a:spLocks noChangeArrowheads="1"/>
          </p:cNvSpPr>
          <p:nvPr/>
        </p:nvSpPr>
        <p:spPr bwMode="auto">
          <a:xfrm>
            <a:off x="5081588" y="882650"/>
            <a:ext cx="3416300" cy="2339975"/>
          </a:xfrm>
          <a:prstGeom prst="rect">
            <a:avLst/>
          </a:prstGeom>
          <a:noFill/>
          <a:ln w="9525">
            <a:noFill/>
            <a:miter lim="800000"/>
            <a:headEnd/>
            <a:tailEnd/>
          </a:ln>
        </p:spPr>
        <p:txBody>
          <a:bodyPr>
            <a:prstTxWarp prst="textNoShape">
              <a:avLst/>
            </a:prstTxWarp>
            <a:spAutoFit/>
          </a:bodyPr>
          <a:lstStyle/>
          <a:p>
            <a:r>
              <a:rPr lang="ja-JP" altLang="en-US" sz="1600">
                <a:latin typeface="Georgia" charset="0"/>
                <a:ea typeface="ＭＳ 明朝" charset="-128"/>
                <a:cs typeface="ＭＳ 明朝" charset="-128"/>
              </a:rPr>
              <a:t>安全管理の立場からは、</a:t>
            </a:r>
            <a:endParaRPr lang="en-US" altLang="ja-JP" sz="1600">
              <a:latin typeface="Georgia" charset="0"/>
              <a:ea typeface="ＭＳ 明朝" charset="-128"/>
              <a:cs typeface="ＭＳ 明朝" charset="-128"/>
            </a:endParaRPr>
          </a:p>
          <a:p>
            <a:r>
              <a:rPr lang="ja-JP" altLang="en-US" sz="1600">
                <a:latin typeface="Georgia" charset="0"/>
                <a:ea typeface="ＭＳ 明朝" charset="-128"/>
                <a:cs typeface="ＭＳ 明朝" charset="-128"/>
              </a:rPr>
              <a:t>線源を推定し、放射線の種類、</a:t>
            </a:r>
            <a:endParaRPr lang="en-US" altLang="ja-JP" sz="1600">
              <a:latin typeface="Georgia" charset="0"/>
              <a:ea typeface="ＭＳ 明朝" charset="-128"/>
              <a:cs typeface="ＭＳ 明朝" charset="-128"/>
            </a:endParaRPr>
          </a:p>
          <a:p>
            <a:r>
              <a:rPr lang="ja-JP" altLang="en-US" sz="1600">
                <a:latin typeface="Georgia" charset="0"/>
                <a:ea typeface="ＭＳ 明朝" charset="-128"/>
                <a:cs typeface="ＭＳ 明朝" charset="-128"/>
              </a:rPr>
              <a:t>エネルギーを推定して人体組織</a:t>
            </a:r>
            <a:endParaRPr lang="en-US" altLang="ja-JP" sz="1600">
              <a:latin typeface="Georgia" charset="0"/>
              <a:ea typeface="ＭＳ 明朝" charset="-128"/>
              <a:cs typeface="ＭＳ 明朝" charset="-128"/>
            </a:endParaRPr>
          </a:p>
          <a:p>
            <a:r>
              <a:rPr lang="ja-JP" altLang="en-US" sz="1600">
                <a:latin typeface="Georgia" charset="0"/>
                <a:ea typeface="ＭＳ 明朝" charset="-128"/>
                <a:cs typeface="ＭＳ 明朝" charset="-128"/>
              </a:rPr>
              <a:t>の単位重量当たりのエネルギー</a:t>
            </a:r>
            <a:endParaRPr lang="en-US" altLang="ja-JP" sz="1600">
              <a:latin typeface="Georgia" charset="0"/>
              <a:ea typeface="ＭＳ 明朝" charset="-128"/>
              <a:cs typeface="ＭＳ 明朝" charset="-128"/>
            </a:endParaRPr>
          </a:p>
          <a:p>
            <a:r>
              <a:rPr lang="ja-JP" altLang="en-US" sz="1600">
                <a:latin typeface="Georgia" charset="0"/>
                <a:ea typeface="ＭＳ 明朝" charset="-128"/>
                <a:cs typeface="ＭＳ 明朝" charset="-128"/>
              </a:rPr>
              <a:t>付与</a:t>
            </a:r>
            <a:r>
              <a:rPr lang="en-US" altLang="ja-JP" sz="1600">
                <a:latin typeface="Georgia" charset="0"/>
                <a:ea typeface="ＭＳ 明朝" charset="-128"/>
                <a:cs typeface="ＭＳ 明朝" charset="-128"/>
              </a:rPr>
              <a:t>[J/kg:</a:t>
            </a:r>
            <a:r>
              <a:rPr lang="ja-JP" altLang="en-US" sz="1600">
                <a:latin typeface="Georgia" charset="0"/>
                <a:ea typeface="ＭＳ 明朝" charset="-128"/>
                <a:cs typeface="ＭＳ 明朝" charset="-128"/>
              </a:rPr>
              <a:t>ジュール</a:t>
            </a:r>
            <a:r>
              <a:rPr lang="en-US" altLang="ja-JP" sz="1600">
                <a:latin typeface="Georgia" charset="0"/>
                <a:ea typeface="ＭＳ 明朝" charset="-128"/>
                <a:cs typeface="ＭＳ 明朝" charset="-128"/>
              </a:rPr>
              <a:t>/</a:t>
            </a:r>
            <a:r>
              <a:rPr lang="ja-JP" altLang="en-US" sz="1600">
                <a:latin typeface="Georgia" charset="0"/>
                <a:ea typeface="ＭＳ 明朝" charset="-128"/>
                <a:cs typeface="ＭＳ 明朝" charset="-128"/>
              </a:rPr>
              <a:t>キログラム</a:t>
            </a:r>
            <a:r>
              <a:rPr lang="en-US" altLang="ja-JP" sz="1600">
                <a:latin typeface="Georgia" charset="0"/>
                <a:ea typeface="ＭＳ 明朝" charset="-128"/>
                <a:cs typeface="ＭＳ 明朝" charset="-128"/>
              </a:rPr>
              <a:t>]</a:t>
            </a:r>
            <a:r>
              <a:rPr lang="ja-JP" altLang="en-US" sz="1600">
                <a:latin typeface="Georgia" charset="0"/>
                <a:ea typeface="ＭＳ 明朝" charset="-128"/>
                <a:cs typeface="ＭＳ 明朝" charset="-128"/>
              </a:rPr>
              <a:t>を</a:t>
            </a:r>
            <a:endParaRPr lang="en-US" altLang="ja-JP" sz="1600">
              <a:latin typeface="Georgia" charset="0"/>
              <a:ea typeface="ＭＳ 明朝" charset="-128"/>
              <a:cs typeface="ＭＳ 明朝" charset="-128"/>
            </a:endParaRPr>
          </a:p>
          <a:p>
            <a:r>
              <a:rPr lang="ja-JP" altLang="en-US" sz="1600">
                <a:latin typeface="Georgia" charset="0"/>
                <a:ea typeface="ＭＳ 明朝" charset="-128"/>
                <a:cs typeface="ＭＳ 明朝" charset="-128"/>
              </a:rPr>
              <a:t>実効線量として国際的に決め</a:t>
            </a:r>
            <a:endParaRPr lang="en-US" altLang="ja-JP" sz="1600">
              <a:latin typeface="Georgia" charset="0"/>
              <a:ea typeface="ＭＳ 明朝" charset="-128"/>
              <a:cs typeface="ＭＳ 明朝" charset="-128"/>
            </a:endParaRPr>
          </a:p>
          <a:p>
            <a:r>
              <a:rPr lang="ja-JP" altLang="en-US" sz="1600">
                <a:latin typeface="Georgia" charset="0"/>
                <a:ea typeface="ＭＳ 明朝" charset="-128"/>
                <a:cs typeface="ＭＳ 明朝" charset="-128"/>
              </a:rPr>
              <a:t>ている。</a:t>
            </a:r>
            <a:r>
              <a:rPr lang="en-US" altLang="ja-JP" sz="1600">
                <a:latin typeface="Georgia" charset="0"/>
                <a:ea typeface="ＭＳ 明朝" charset="-128"/>
                <a:cs typeface="ＭＳ 明朝" charset="-128"/>
              </a:rPr>
              <a:t>(IAEA Document) </a:t>
            </a:r>
          </a:p>
          <a:p>
            <a:r>
              <a:rPr lang="ja-JP" altLang="en-US" sz="1600">
                <a:latin typeface="Georgia" charset="0"/>
                <a:ea typeface="ＭＳ 明朝" charset="-128"/>
                <a:cs typeface="ＭＳ 明朝" charset="-128"/>
              </a:rPr>
              <a:t>　シーベルト</a:t>
            </a:r>
            <a:r>
              <a:rPr lang="en-US" altLang="ja-JP" sz="1600">
                <a:latin typeface="Georgia" charset="0"/>
                <a:ea typeface="ＭＳ 明朝" charset="-128"/>
                <a:cs typeface="ＭＳ 明朝" charset="-128"/>
              </a:rPr>
              <a:t>(Sv)</a:t>
            </a:r>
          </a:p>
          <a:p>
            <a:endParaRPr lang="ja-JP" altLang="en-US" sz="1800">
              <a:latin typeface="Georgia" charset="0"/>
              <a:ea typeface="ＭＳ 明朝" charset="-128"/>
              <a:cs typeface="ＭＳ 明朝" charset="-128"/>
            </a:endParaRPr>
          </a:p>
        </p:txBody>
      </p:sp>
      <p:sp>
        <p:nvSpPr>
          <p:cNvPr id="8" name="右矢印吹き出し 7"/>
          <p:cNvSpPr/>
          <p:nvPr/>
        </p:nvSpPr>
        <p:spPr>
          <a:xfrm>
            <a:off x="986398" y="3691628"/>
            <a:ext cx="2373909" cy="1590605"/>
          </a:xfrm>
          <a:prstGeom prst="rightArrowCallout">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ja-JP" altLang="en-US" sz="1800">
                <a:solidFill>
                  <a:srgbClr val="FFFFFF"/>
                </a:solidFill>
                <a:cs typeface="ＭＳ 明朝" charset="-128"/>
              </a:rPr>
              <a:t>放射能</a:t>
            </a:r>
            <a:endParaRPr lang="en-US" altLang="ja-JP" sz="1800">
              <a:solidFill>
                <a:srgbClr val="FFFFFF"/>
              </a:solidFill>
              <a:cs typeface="ＭＳ 明朝" charset="-128"/>
            </a:endParaRPr>
          </a:p>
          <a:p>
            <a:pPr algn="ctr">
              <a:defRPr/>
            </a:pPr>
            <a:r>
              <a:rPr lang="en-US" altLang="ja-JP" sz="1800">
                <a:solidFill>
                  <a:srgbClr val="FFFFFF"/>
                </a:solidFill>
                <a:cs typeface="ＭＳ 明朝" charset="-128"/>
              </a:rPr>
              <a:t>(Bq/m</a:t>
            </a:r>
            <a:r>
              <a:rPr lang="en-US" altLang="ja-JP" sz="1800" baseline="30000">
                <a:solidFill>
                  <a:srgbClr val="FFFFFF"/>
                </a:solidFill>
                <a:cs typeface="ＭＳ 明朝" charset="-128"/>
              </a:rPr>
              <a:t>2</a:t>
            </a:r>
            <a:r>
              <a:rPr lang="en-US" altLang="ja-JP" sz="1800">
                <a:solidFill>
                  <a:srgbClr val="FFFFFF"/>
                </a:solidFill>
                <a:cs typeface="ＭＳ 明朝" charset="-128"/>
              </a:rPr>
              <a:t>)</a:t>
            </a:r>
          </a:p>
          <a:p>
            <a:pPr algn="ctr">
              <a:defRPr/>
            </a:pPr>
            <a:r>
              <a:rPr lang="en-US" altLang="ja-JP" sz="1800">
                <a:solidFill>
                  <a:srgbClr val="FFFFFF"/>
                </a:solidFill>
                <a:cs typeface="ＭＳ 明朝" charset="-128"/>
              </a:rPr>
              <a:t>(Bq/kg)</a:t>
            </a:r>
            <a:endParaRPr lang="ja-JP" altLang="en-US" sz="1800">
              <a:solidFill>
                <a:srgbClr val="FFFFFF"/>
              </a:solidFill>
              <a:cs typeface="ＭＳ 明朝" charset="-128"/>
            </a:endParaRPr>
          </a:p>
        </p:txBody>
      </p:sp>
      <p:sp>
        <p:nvSpPr>
          <p:cNvPr id="9" name="大波 8"/>
          <p:cNvSpPr/>
          <p:nvPr/>
        </p:nvSpPr>
        <p:spPr>
          <a:xfrm>
            <a:off x="3602677" y="3468275"/>
            <a:ext cx="1528431" cy="1724723"/>
          </a:xfrm>
          <a:prstGeom prst="wave">
            <a:avLst>
              <a:gd name="adj1" fmla="val 12500"/>
              <a:gd name="adj2" fmla="val -777"/>
            </a:avLst>
          </a:prstGeom>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ja-JP" altLang="en-US" sz="1800">
                <a:solidFill>
                  <a:srgbClr val="FFFFFF"/>
                </a:solidFill>
                <a:cs typeface="ＭＳ 明朝" charset="-128"/>
              </a:rPr>
              <a:t>実効線量率</a:t>
            </a:r>
            <a:endParaRPr lang="en-US" altLang="ja-JP" sz="1800">
              <a:solidFill>
                <a:srgbClr val="FFFFFF"/>
              </a:solidFill>
              <a:cs typeface="ＭＳ 明朝" charset="-128"/>
            </a:endParaRPr>
          </a:p>
          <a:p>
            <a:pPr algn="ctr">
              <a:defRPr/>
            </a:pPr>
            <a:r>
              <a:rPr lang="en-US" altLang="ja-JP" sz="1800">
                <a:solidFill>
                  <a:srgbClr val="FFFFFF"/>
                </a:solidFill>
                <a:cs typeface="ＭＳ 明朝" charset="-128"/>
              </a:rPr>
              <a:t>(Sv/hr)</a:t>
            </a:r>
            <a:endParaRPr lang="ja-JP" altLang="en-US" sz="1800">
              <a:solidFill>
                <a:srgbClr val="FFFFFF"/>
              </a:solidFill>
              <a:cs typeface="ＭＳ 明朝" charset="-128"/>
            </a:endParaRPr>
          </a:p>
        </p:txBody>
      </p:sp>
      <p:pic>
        <p:nvPicPr>
          <p:cNvPr id="32779" name="図 9" descr="数式 1.pict"/>
          <p:cNvPicPr>
            <a:picLocks noChangeAspect="1"/>
          </p:cNvPicPr>
          <p:nvPr/>
        </p:nvPicPr>
        <p:blipFill>
          <a:blip r:embed="rId2"/>
          <a:srcRect/>
          <a:stretch>
            <a:fillRect/>
          </a:stretch>
        </p:blipFill>
        <p:spPr bwMode="auto">
          <a:xfrm>
            <a:off x="1343025" y="5588000"/>
            <a:ext cx="3249613" cy="631825"/>
          </a:xfrm>
          <a:prstGeom prst="rect">
            <a:avLst/>
          </a:prstGeom>
          <a:noFill/>
          <a:ln w="9525">
            <a:noFill/>
            <a:miter lim="800000"/>
            <a:headEnd/>
            <a:tailEnd/>
          </a:ln>
        </p:spPr>
      </p:pic>
      <p:sp>
        <p:nvSpPr>
          <p:cNvPr id="32780" name="テキスト ボックス 10"/>
          <p:cNvSpPr txBox="1">
            <a:spLocks noChangeArrowheads="1"/>
          </p:cNvSpPr>
          <p:nvPr/>
        </p:nvSpPr>
        <p:spPr bwMode="auto">
          <a:xfrm>
            <a:off x="0" y="5437188"/>
            <a:ext cx="1527175" cy="923925"/>
          </a:xfrm>
          <a:prstGeom prst="rect">
            <a:avLst/>
          </a:prstGeom>
          <a:noFill/>
          <a:ln w="9525">
            <a:noFill/>
            <a:miter lim="800000"/>
            <a:headEnd/>
            <a:tailEnd/>
          </a:ln>
        </p:spPr>
        <p:txBody>
          <a:bodyPr>
            <a:prstTxWarp prst="textNoShape">
              <a:avLst/>
            </a:prstTxWarp>
            <a:spAutoFit/>
          </a:bodyPr>
          <a:lstStyle/>
          <a:p>
            <a:r>
              <a:rPr lang="en-US" altLang="ja-JP" sz="1800" baseline="30000">
                <a:solidFill>
                  <a:srgbClr val="000090"/>
                </a:solidFill>
                <a:latin typeface="Times" charset="0"/>
                <a:ea typeface="ＭＳ 明朝" charset="-128"/>
                <a:cs typeface="ＭＳ 明朝" charset="-128"/>
              </a:rPr>
              <a:t>134</a:t>
            </a:r>
            <a:r>
              <a:rPr lang="en-US" altLang="ja-JP" sz="1800">
                <a:solidFill>
                  <a:srgbClr val="000090"/>
                </a:solidFill>
                <a:latin typeface="Times" charset="0"/>
                <a:ea typeface="ＭＳ 明朝" charset="-128"/>
                <a:cs typeface="ＭＳ 明朝" charset="-128"/>
              </a:rPr>
              <a:t>Cs</a:t>
            </a:r>
            <a:r>
              <a:rPr lang="ja-JP" altLang="en-US" sz="1800">
                <a:solidFill>
                  <a:srgbClr val="000090"/>
                </a:solidFill>
                <a:latin typeface="Georgia" charset="0"/>
                <a:ea typeface="ＭＳ 明朝" charset="-128"/>
                <a:cs typeface="ＭＳ 明朝" charset="-128"/>
              </a:rPr>
              <a:t>による</a:t>
            </a:r>
            <a:endParaRPr lang="en-US" altLang="ja-JP" sz="1800">
              <a:solidFill>
                <a:srgbClr val="000090"/>
              </a:solidFill>
              <a:latin typeface="Georgia" charset="0"/>
              <a:ea typeface="ＭＳ 明朝" charset="-128"/>
              <a:cs typeface="ＭＳ 明朝" charset="-128"/>
            </a:endParaRPr>
          </a:p>
          <a:p>
            <a:r>
              <a:rPr lang="ja-JP" altLang="en-US" sz="1800">
                <a:solidFill>
                  <a:srgbClr val="000090"/>
                </a:solidFill>
                <a:latin typeface="Georgia" charset="0"/>
                <a:ea typeface="ＭＳ 明朝" charset="-128"/>
                <a:cs typeface="ＭＳ 明朝" charset="-128"/>
              </a:rPr>
              <a:t>土壌汚染の</a:t>
            </a:r>
            <a:endParaRPr lang="en-US" altLang="ja-JP" sz="1800">
              <a:solidFill>
                <a:srgbClr val="000090"/>
              </a:solidFill>
              <a:latin typeface="Georgia" charset="0"/>
              <a:ea typeface="ＭＳ 明朝" charset="-128"/>
              <a:cs typeface="ＭＳ 明朝" charset="-128"/>
            </a:endParaRPr>
          </a:p>
          <a:p>
            <a:r>
              <a:rPr lang="ja-JP" altLang="en-US" sz="1800">
                <a:solidFill>
                  <a:srgbClr val="000090"/>
                </a:solidFill>
                <a:latin typeface="Georgia" charset="0"/>
                <a:ea typeface="ＭＳ 明朝" charset="-128"/>
                <a:cs typeface="ＭＳ 明朝" charset="-128"/>
              </a:rPr>
              <a:t>換算係数</a:t>
            </a:r>
          </a:p>
        </p:txBody>
      </p:sp>
      <p:sp>
        <p:nvSpPr>
          <p:cNvPr id="32781" name="テキスト ボックス 11"/>
          <p:cNvSpPr txBox="1">
            <a:spLocks noChangeArrowheads="1"/>
          </p:cNvSpPr>
          <p:nvPr/>
        </p:nvSpPr>
        <p:spPr bwMode="auto">
          <a:xfrm>
            <a:off x="5130800" y="2994025"/>
            <a:ext cx="2736850" cy="584200"/>
          </a:xfrm>
          <a:prstGeom prst="rect">
            <a:avLst/>
          </a:prstGeom>
          <a:noFill/>
          <a:ln w="9525">
            <a:noFill/>
            <a:miter lim="800000"/>
            <a:headEnd/>
            <a:tailEnd/>
          </a:ln>
        </p:spPr>
        <p:txBody>
          <a:bodyPr>
            <a:prstTxWarp prst="textNoShape">
              <a:avLst/>
            </a:prstTxWarp>
            <a:spAutoFit/>
          </a:bodyPr>
          <a:lstStyle/>
          <a:p>
            <a:r>
              <a:rPr lang="ja-JP" altLang="en-US" sz="1600">
                <a:solidFill>
                  <a:srgbClr val="000090"/>
                </a:solidFill>
                <a:latin typeface="Georgia" charset="0"/>
                <a:ea typeface="ＭＳ 明朝" charset="-128"/>
                <a:cs typeface="ＭＳ 明朝" charset="-128"/>
              </a:rPr>
              <a:t>ベータ線（高速電子線）</a:t>
            </a:r>
            <a:endParaRPr lang="en-US" altLang="ja-JP" sz="1600">
              <a:solidFill>
                <a:srgbClr val="000090"/>
              </a:solidFill>
              <a:latin typeface="Georgia" charset="0"/>
              <a:ea typeface="ＭＳ 明朝" charset="-128"/>
              <a:cs typeface="ＭＳ 明朝" charset="-128"/>
            </a:endParaRPr>
          </a:p>
          <a:p>
            <a:r>
              <a:rPr lang="ja-JP" altLang="en-US" sz="1600">
                <a:solidFill>
                  <a:srgbClr val="000090"/>
                </a:solidFill>
                <a:latin typeface="Georgia" charset="0"/>
                <a:ea typeface="ＭＳ 明朝" charset="-128"/>
                <a:cs typeface="ＭＳ 明朝" charset="-128"/>
              </a:rPr>
              <a:t>による被曝による実効線量</a:t>
            </a:r>
          </a:p>
        </p:txBody>
      </p:sp>
      <p:pic>
        <p:nvPicPr>
          <p:cNvPr id="32782" name="図 12" descr="Eqn3.pict"/>
          <p:cNvPicPr>
            <a:picLocks noChangeAspect="1"/>
          </p:cNvPicPr>
          <p:nvPr/>
        </p:nvPicPr>
        <p:blipFill>
          <a:blip r:embed="rId3"/>
          <a:srcRect/>
          <a:stretch>
            <a:fillRect/>
          </a:stretch>
        </p:blipFill>
        <p:spPr bwMode="auto">
          <a:xfrm>
            <a:off x="5130800" y="3492500"/>
            <a:ext cx="3143250" cy="681038"/>
          </a:xfrm>
          <a:prstGeom prst="rect">
            <a:avLst/>
          </a:prstGeom>
          <a:noFill/>
          <a:ln w="9525">
            <a:noFill/>
            <a:miter lim="800000"/>
            <a:headEnd/>
            <a:tailEnd/>
          </a:ln>
        </p:spPr>
      </p:pic>
      <p:sp>
        <p:nvSpPr>
          <p:cNvPr id="11" name="フローチャート: 書類 10"/>
          <p:cNvSpPr/>
          <p:nvPr/>
        </p:nvSpPr>
        <p:spPr>
          <a:xfrm>
            <a:off x="4919006" y="4273218"/>
            <a:ext cx="3983213" cy="2584781"/>
          </a:xfrm>
          <a:prstGeom prst="flowChartDocument">
            <a:avLst/>
          </a:prstGeom>
          <a:gradFill flip="none" rotWithShape="1">
            <a:gsLst>
              <a:gs pos="0">
                <a:srgbClr val="FF0000"/>
              </a:gs>
              <a:gs pos="47000">
                <a:schemeClr val="accent5">
                  <a:lumMod val="20000"/>
                  <a:lumOff val="80000"/>
                  <a:alpha val="49000"/>
                </a:schemeClr>
              </a:gs>
            </a:gsLst>
            <a:lin ang="0" scaled="1"/>
            <a:tileRect/>
          </a:gradFill>
        </p:spPr>
        <p:style>
          <a:lnRef idx="1">
            <a:schemeClr val="accent1"/>
          </a:lnRef>
          <a:fillRef idx="3">
            <a:schemeClr val="accent1"/>
          </a:fillRef>
          <a:effectRef idx="2">
            <a:schemeClr val="accent1"/>
          </a:effectRef>
          <a:fontRef idx="minor">
            <a:schemeClr val="lt1"/>
          </a:fontRef>
        </p:style>
        <p:txBody>
          <a:bodyPr anchor="ctr"/>
          <a:lstStyle/>
          <a:p>
            <a:pPr marL="0" lvl="8" algn="ctr">
              <a:defRPr/>
            </a:pPr>
            <a:endParaRPr lang="en-US" altLang="ja-JP"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marL="0" lvl="8" algn="ctr">
              <a:defRPr/>
            </a:pPr>
            <a:endParaRPr lang="en-US" altLang="ja-JP"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2784" name="テキスト ボックス 11"/>
          <p:cNvSpPr txBox="1">
            <a:spLocks noChangeArrowheads="1"/>
          </p:cNvSpPr>
          <p:nvPr/>
        </p:nvSpPr>
        <p:spPr bwMode="auto">
          <a:xfrm>
            <a:off x="5081588" y="4205288"/>
            <a:ext cx="3771900" cy="2308225"/>
          </a:xfrm>
          <a:prstGeom prst="rect">
            <a:avLst/>
          </a:prstGeom>
          <a:noFill/>
          <a:ln w="9525">
            <a:noFill/>
            <a:miter lim="800000"/>
            <a:headEnd/>
            <a:tailEnd/>
          </a:ln>
        </p:spPr>
        <p:txBody>
          <a:bodyPr>
            <a:prstTxWarp prst="textNoShape">
              <a:avLst/>
            </a:prstTxWarp>
            <a:spAutoFit/>
          </a:bodyPr>
          <a:lstStyle/>
          <a:p>
            <a:r>
              <a:rPr lang="ja-JP" altLang="en-US" sz="2000"/>
              <a:t>放射線計測の基本</a:t>
            </a:r>
            <a:endParaRPr lang="en-US" altLang="ja-JP" sz="2000"/>
          </a:p>
          <a:p>
            <a:r>
              <a:rPr lang="ja-JP" altLang="en-US" sz="2000"/>
              <a:t>　</a:t>
            </a:r>
            <a:r>
              <a:rPr lang="ja-JP" sz="2000"/>
              <a:t>①</a:t>
            </a:r>
            <a:r>
              <a:rPr lang="ja-JP" altLang="en-US" sz="2000"/>
              <a:t>検出効率</a:t>
            </a:r>
            <a:endParaRPr lang="en-US" altLang="ja-JP" sz="2000"/>
          </a:p>
          <a:p>
            <a:r>
              <a:rPr lang="ja-JP" altLang="en-US" sz="2000"/>
              <a:t>　</a:t>
            </a:r>
            <a:r>
              <a:rPr lang="ja-JP" sz="2000"/>
              <a:t>②</a:t>
            </a:r>
            <a:r>
              <a:rPr lang="ja-JP" altLang="en-US" sz="2000"/>
              <a:t>検出器の立体角</a:t>
            </a:r>
            <a:endParaRPr lang="en-US" altLang="ja-JP" sz="2000"/>
          </a:p>
          <a:p>
            <a:r>
              <a:rPr lang="ja-JP" altLang="en-US" sz="2000"/>
              <a:t>　</a:t>
            </a:r>
            <a:r>
              <a:rPr lang="ja-JP" sz="2000"/>
              <a:t>③</a:t>
            </a:r>
            <a:r>
              <a:rPr lang="ja-JP" altLang="en-US" sz="2000"/>
              <a:t>被検出体による自己吸収</a:t>
            </a:r>
            <a:endParaRPr lang="en-US" altLang="ja-JP" sz="2000"/>
          </a:p>
          <a:p>
            <a:r>
              <a:rPr lang="ja-JP" altLang="en-US" sz="2000"/>
              <a:t>　</a:t>
            </a:r>
            <a:r>
              <a:rPr lang="ja-JP" sz="2000"/>
              <a:t>④</a:t>
            </a:r>
            <a:r>
              <a:rPr lang="ja-JP" altLang="en-US" sz="2000"/>
              <a:t>統計精度の確保</a:t>
            </a:r>
            <a:endParaRPr lang="en-US" altLang="ja-JP" sz="2000"/>
          </a:p>
          <a:p>
            <a:r>
              <a:rPr lang="ja-JP" altLang="en-US" sz="2000"/>
              <a:t>バックグラウンドの評価</a:t>
            </a:r>
          </a:p>
          <a:p>
            <a:endParaRPr lang="en-US" altLang="ja-JP"/>
          </a:p>
        </p:txBody>
      </p:sp>
      <p:sp>
        <p:nvSpPr>
          <p:cNvPr id="32785" name="スライド番号プレースホルダ 12"/>
          <p:cNvSpPr>
            <a:spLocks noGrp="1"/>
          </p:cNvSpPr>
          <p:nvPr>
            <p:ph type="sldNum" sz="quarter" idx="12"/>
          </p:nvPr>
        </p:nvSpPr>
        <p:spPr bwMode="auto">
          <a:noFill/>
          <a:ln>
            <a:miter lim="800000"/>
            <a:headEnd/>
            <a:tailEnd/>
          </a:ln>
        </p:spPr>
        <p:txBody>
          <a:bodyPr/>
          <a:lstStyle/>
          <a:p>
            <a:fld id="{6CC9E2E8-2498-494B-9E6B-E2C9138578E7}" type="slidenum">
              <a:rPr lang="ja-JP" altLang="en-US"/>
              <a:pPr/>
              <a:t>4</a:t>
            </a:fld>
            <a:endParaRPr lang="ja-JP" altLang="en-US"/>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5" name="図 3" descr="P.Big14-24 Ne22スペクトル.jpg"/>
          <p:cNvPicPr>
            <a:picLocks noChangeAspect="1"/>
          </p:cNvPicPr>
          <p:nvPr/>
        </p:nvPicPr>
        <p:blipFill>
          <a:blip r:embed="rId2"/>
          <a:srcRect/>
          <a:stretch>
            <a:fillRect/>
          </a:stretch>
        </p:blipFill>
        <p:spPr bwMode="auto">
          <a:xfrm>
            <a:off x="1100508" y="3751602"/>
            <a:ext cx="3370950" cy="3165081"/>
          </a:xfrm>
          <a:prstGeom prst="rect">
            <a:avLst/>
          </a:prstGeom>
          <a:noFill/>
          <a:ln w="9525">
            <a:noFill/>
            <a:miter lim="800000"/>
            <a:headEnd/>
            <a:tailEnd/>
          </a:ln>
        </p:spPr>
      </p:pic>
      <p:pic>
        <p:nvPicPr>
          <p:cNvPr id="33796" name="図 6" descr="p-129 22Ne崩壊図.jpg"/>
          <p:cNvPicPr>
            <a:picLocks noChangeAspect="1"/>
          </p:cNvPicPr>
          <p:nvPr/>
        </p:nvPicPr>
        <p:blipFill>
          <a:blip r:embed="rId3"/>
          <a:srcRect/>
          <a:stretch>
            <a:fillRect/>
          </a:stretch>
        </p:blipFill>
        <p:spPr bwMode="auto">
          <a:xfrm>
            <a:off x="686156" y="272223"/>
            <a:ext cx="2659063" cy="1930400"/>
          </a:xfrm>
          <a:prstGeom prst="rect">
            <a:avLst/>
          </a:prstGeom>
          <a:noFill/>
          <a:ln w="9525">
            <a:noFill/>
            <a:miter lim="800000"/>
            <a:headEnd/>
            <a:tailEnd/>
          </a:ln>
        </p:spPr>
      </p:pic>
      <p:pic>
        <p:nvPicPr>
          <p:cNvPr id="33797" name="図 7" descr="Decay 22Ne(by SSD).jpg"/>
          <p:cNvPicPr>
            <a:picLocks noChangeAspect="1"/>
          </p:cNvPicPr>
          <p:nvPr/>
        </p:nvPicPr>
        <p:blipFill>
          <a:blip r:embed="rId4"/>
          <a:srcRect/>
          <a:stretch>
            <a:fillRect/>
          </a:stretch>
        </p:blipFill>
        <p:spPr bwMode="auto">
          <a:xfrm>
            <a:off x="4756481" y="3501705"/>
            <a:ext cx="3795970" cy="3356295"/>
          </a:xfrm>
          <a:prstGeom prst="rect">
            <a:avLst/>
          </a:prstGeom>
          <a:noFill/>
          <a:ln w="9525">
            <a:noFill/>
            <a:miter lim="800000"/>
            <a:headEnd/>
            <a:tailEnd/>
          </a:ln>
        </p:spPr>
      </p:pic>
      <p:pic>
        <p:nvPicPr>
          <p:cNvPr id="33798" name="図 4" descr="Big14-23光電子増倍管.jpg"/>
          <p:cNvPicPr>
            <a:picLocks noChangeAspect="1"/>
          </p:cNvPicPr>
          <p:nvPr/>
        </p:nvPicPr>
        <p:blipFill>
          <a:blip r:embed="rId5"/>
          <a:srcRect/>
          <a:stretch>
            <a:fillRect/>
          </a:stretch>
        </p:blipFill>
        <p:spPr bwMode="auto">
          <a:xfrm>
            <a:off x="678319" y="2629507"/>
            <a:ext cx="3369806" cy="1281848"/>
          </a:xfrm>
          <a:prstGeom prst="rect">
            <a:avLst/>
          </a:prstGeom>
          <a:noFill/>
          <a:ln w="9525">
            <a:noFill/>
            <a:miter lim="800000"/>
            <a:headEnd/>
            <a:tailEnd/>
          </a:ln>
        </p:spPr>
      </p:pic>
      <p:sp>
        <p:nvSpPr>
          <p:cNvPr id="33799" name="スライド番号プレースホルダ 9"/>
          <p:cNvSpPr>
            <a:spLocks noGrp="1"/>
          </p:cNvSpPr>
          <p:nvPr>
            <p:ph type="sldNum" sz="quarter" idx="12"/>
          </p:nvPr>
        </p:nvSpPr>
        <p:spPr bwMode="auto">
          <a:noFill/>
          <a:ln>
            <a:miter lim="800000"/>
            <a:headEnd/>
            <a:tailEnd/>
          </a:ln>
        </p:spPr>
        <p:txBody>
          <a:bodyPr/>
          <a:lstStyle/>
          <a:p>
            <a:fld id="{4DBDE0CF-2582-2743-96CD-434F5975C05F}" type="slidenum">
              <a:rPr lang="ja-JP" altLang="en-US"/>
              <a:pPr/>
              <a:t>5</a:t>
            </a:fld>
            <a:endParaRPr lang="ja-JP" altLang="en-US"/>
          </a:p>
        </p:txBody>
      </p:sp>
      <p:pic>
        <p:nvPicPr>
          <p:cNvPr id="8" name="図 5" descr="SSD.jpg"/>
          <p:cNvPicPr>
            <a:picLocks noChangeAspect="1"/>
          </p:cNvPicPr>
          <p:nvPr/>
        </p:nvPicPr>
        <p:blipFill>
          <a:blip r:embed="rId6"/>
          <a:srcRect/>
          <a:stretch>
            <a:fillRect/>
          </a:stretch>
        </p:blipFill>
        <p:spPr bwMode="auto">
          <a:xfrm>
            <a:off x="3345219" y="481013"/>
            <a:ext cx="2293994" cy="1721611"/>
          </a:xfrm>
          <a:prstGeom prst="rect">
            <a:avLst/>
          </a:prstGeom>
          <a:noFill/>
          <a:ln w="9525">
            <a:noFill/>
            <a:miter lim="800000"/>
            <a:headEnd/>
            <a:tailEnd/>
          </a:ln>
        </p:spPr>
      </p:pic>
      <p:pic>
        <p:nvPicPr>
          <p:cNvPr id="9" name="図 6" descr="SSD with Lead.jpg"/>
          <p:cNvPicPr>
            <a:picLocks noChangeAspect="1"/>
          </p:cNvPicPr>
          <p:nvPr/>
        </p:nvPicPr>
        <p:blipFill>
          <a:blip r:embed="rId7"/>
          <a:srcRect/>
          <a:stretch>
            <a:fillRect/>
          </a:stretch>
        </p:blipFill>
        <p:spPr bwMode="auto">
          <a:xfrm>
            <a:off x="5639213" y="481013"/>
            <a:ext cx="3504787" cy="2629665"/>
          </a:xfrm>
          <a:prstGeom prst="rect">
            <a:avLst/>
          </a:prstGeom>
          <a:noFill/>
          <a:ln w="9525">
            <a:noFill/>
            <a:miter lim="800000"/>
            <a:headEnd/>
            <a:tailEnd/>
          </a:ln>
        </p:spPr>
      </p:pic>
      <p:sp>
        <p:nvSpPr>
          <p:cNvPr id="12" name="下矢印吹き出し 11"/>
          <p:cNvSpPr/>
          <p:nvPr/>
        </p:nvSpPr>
        <p:spPr>
          <a:xfrm>
            <a:off x="1705429" y="2202623"/>
            <a:ext cx="1639790" cy="615567"/>
          </a:xfrm>
          <a:prstGeom prst="downArrowCallout">
            <a:avLst>
              <a:gd name="adj1" fmla="val 25000"/>
              <a:gd name="adj2" fmla="val 25000"/>
              <a:gd name="adj3" fmla="val 25000"/>
              <a:gd name="adj4" fmla="val 64977"/>
            </a:avLst>
          </a:prstGeom>
          <a:gradFill flip="none" rotWithShape="1">
            <a:gsLst>
              <a:gs pos="0">
                <a:srgbClr val="1C9C21"/>
              </a:gs>
              <a:gs pos="100000">
                <a:srgbClr val="FFFFFF"/>
              </a:gs>
            </a:gsLst>
            <a:lin ang="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1400" dirty="0" smtClean="0">
                <a:solidFill>
                  <a:srgbClr val="660066"/>
                </a:solidFill>
                <a:ea typeface="+mj-ea"/>
              </a:rPr>
              <a:t>シンチレーション検出器</a:t>
            </a:r>
            <a:endParaRPr kumimoji="1" lang="ja-JP" altLang="en-US" sz="1400" dirty="0">
              <a:solidFill>
                <a:srgbClr val="660066"/>
              </a:solidFill>
              <a:ea typeface="+mj-ea"/>
            </a:endParaRPr>
          </a:p>
        </p:txBody>
      </p:sp>
      <p:sp>
        <p:nvSpPr>
          <p:cNvPr id="14" name="上矢印吹き出し 13"/>
          <p:cNvSpPr/>
          <p:nvPr/>
        </p:nvSpPr>
        <p:spPr>
          <a:xfrm>
            <a:off x="4034924" y="2253453"/>
            <a:ext cx="1443113" cy="752108"/>
          </a:xfrm>
          <a:prstGeom prst="upArrowCallout">
            <a:avLst/>
          </a:prstGeom>
          <a:gradFill flip="none" rotWithShape="1">
            <a:gsLst>
              <a:gs pos="0">
                <a:srgbClr val="008000"/>
              </a:gs>
              <a:gs pos="100000">
                <a:srgbClr val="FFFFFF"/>
              </a:gs>
            </a:gsLst>
            <a:path path="shape">
              <a:fillToRect l="50000" t="50000" r="50000" b="50000"/>
            </a:path>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1600" dirty="0" smtClean="0">
                <a:solidFill>
                  <a:srgbClr val="660066"/>
                </a:solidFill>
                <a:ea typeface="+mj-ea"/>
              </a:rPr>
              <a:t>半導体検出器</a:t>
            </a:r>
          </a:p>
        </p:txBody>
      </p:sp>
      <p:sp>
        <p:nvSpPr>
          <p:cNvPr id="15" name="テキスト ボックス 14"/>
          <p:cNvSpPr txBox="1"/>
          <p:nvPr/>
        </p:nvSpPr>
        <p:spPr>
          <a:xfrm rot="16200000">
            <a:off x="6547125" y="5119633"/>
            <a:ext cx="1378859" cy="307777"/>
          </a:xfrm>
          <a:prstGeom prst="rect">
            <a:avLst/>
          </a:prstGeom>
          <a:noFill/>
        </p:spPr>
        <p:txBody>
          <a:bodyPr wrap="square" rtlCol="0">
            <a:spAutoFit/>
          </a:bodyPr>
          <a:lstStyle/>
          <a:p>
            <a:r>
              <a:rPr kumimoji="1" lang="en-US" altLang="ja-JP" sz="1400" dirty="0" smtClean="0">
                <a:latin typeface="Times New Roman"/>
              </a:rPr>
              <a:t>1.275MeV</a:t>
            </a:r>
            <a:endParaRPr kumimoji="1" lang="ja-JP" altLang="en-US" sz="1400" dirty="0">
              <a:latin typeface="Times New Roman"/>
            </a:endParaRPr>
          </a:p>
        </p:txBody>
      </p:sp>
      <p:sp>
        <p:nvSpPr>
          <p:cNvPr id="16" name="テキスト ボックス 15"/>
          <p:cNvSpPr txBox="1"/>
          <p:nvPr/>
        </p:nvSpPr>
        <p:spPr>
          <a:xfrm rot="16200000">
            <a:off x="5539543" y="3566496"/>
            <a:ext cx="1219417" cy="307777"/>
          </a:xfrm>
          <a:prstGeom prst="rect">
            <a:avLst/>
          </a:prstGeom>
          <a:noFill/>
        </p:spPr>
        <p:txBody>
          <a:bodyPr wrap="square" rtlCol="0">
            <a:spAutoFit/>
          </a:bodyPr>
          <a:lstStyle/>
          <a:p>
            <a:r>
              <a:rPr lang="en-US" altLang="ja-JP" sz="1400" dirty="0" smtClean="0">
                <a:latin typeface="Times New Roman"/>
              </a:rPr>
              <a:t>0.511MeV</a:t>
            </a:r>
            <a:endParaRPr lang="ja-JP" altLang="en-US" sz="1400" dirty="0" smtClean="0">
              <a:latin typeface="Times New Roman"/>
            </a:endParaRPr>
          </a:p>
        </p:txBody>
      </p:sp>
      <p:sp>
        <p:nvSpPr>
          <p:cNvPr id="17" name="縦巻き 16"/>
          <p:cNvSpPr/>
          <p:nvPr/>
        </p:nvSpPr>
        <p:spPr>
          <a:xfrm>
            <a:off x="-99637" y="481012"/>
            <a:ext cx="777956" cy="2629665"/>
          </a:xfrm>
          <a:prstGeom prst="verticalScroll">
            <a:avLst/>
          </a:prstGeom>
          <a:gradFill flip="none" rotWithShape="1">
            <a:gsLst>
              <a:gs pos="0">
                <a:srgbClr val="660066"/>
              </a:gs>
              <a:gs pos="100000">
                <a:srgbClr val="FFFFFF"/>
              </a:gs>
            </a:gsLst>
            <a:path path="shape">
              <a:fillToRect l="50000" t="50000" r="50000" b="50000"/>
            </a:path>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smtClean="0">
                <a:solidFill>
                  <a:schemeClr val="tx1"/>
                </a:solidFill>
                <a:ea typeface="+mj-ea"/>
              </a:rPr>
              <a:t>放射線検出器</a:t>
            </a:r>
            <a:endParaRPr kumimoji="1" lang="ja-JP" altLang="en-US" dirty="0">
              <a:solidFill>
                <a:schemeClr val="tx1"/>
              </a:solidFill>
              <a:ea typeface="+mj-ea"/>
            </a:endParaRP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テキスト ボックス 3"/>
          <p:cNvSpPr txBox="1">
            <a:spLocks noChangeArrowheads="1"/>
          </p:cNvSpPr>
          <p:nvPr/>
        </p:nvSpPr>
        <p:spPr bwMode="auto">
          <a:xfrm>
            <a:off x="895350" y="1588"/>
            <a:ext cx="2540000" cy="400110"/>
          </a:xfrm>
          <a:prstGeom prst="rect">
            <a:avLst/>
          </a:prstGeom>
          <a:noFill/>
          <a:ln w="9525">
            <a:noFill/>
            <a:miter lim="800000"/>
            <a:headEnd/>
            <a:tailEnd/>
          </a:ln>
        </p:spPr>
        <p:txBody>
          <a:bodyPr wrap="square">
            <a:prstTxWarp prst="textNoShape">
              <a:avLst/>
            </a:prstTxWarp>
            <a:spAutoFit/>
          </a:bodyPr>
          <a:lstStyle/>
          <a:p>
            <a:r>
              <a:rPr lang="ja-JP" altLang="en-US" sz="2000"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rPr>
              <a:t>仙台の土壌は？</a:t>
            </a:r>
          </a:p>
        </p:txBody>
      </p:sp>
      <p:sp>
        <p:nvSpPr>
          <p:cNvPr id="37893" name="正方形/長方形 7"/>
          <p:cNvSpPr>
            <a:spLocks noChangeArrowheads="1"/>
          </p:cNvSpPr>
          <p:nvPr/>
        </p:nvSpPr>
        <p:spPr bwMode="auto">
          <a:xfrm>
            <a:off x="0" y="4367213"/>
            <a:ext cx="8528050" cy="1384300"/>
          </a:xfrm>
          <a:prstGeom prst="rect">
            <a:avLst/>
          </a:prstGeom>
          <a:noFill/>
          <a:ln w="9525">
            <a:noFill/>
            <a:miter lim="800000"/>
            <a:headEnd/>
            <a:tailEnd/>
          </a:ln>
        </p:spPr>
        <p:txBody>
          <a:bodyPr>
            <a:prstTxWarp prst="textNoShape">
              <a:avLst/>
            </a:prstTxWarp>
            <a:spAutoFit/>
          </a:bodyPr>
          <a:lstStyle/>
          <a:p>
            <a:r>
              <a:rPr lang="ja-JP" altLang="en-US" sz="1400" b="1">
                <a:solidFill>
                  <a:srgbClr val="FF0000"/>
                </a:solidFill>
              </a:rPr>
              <a:t>土の放射能強度： </a:t>
            </a:r>
            <a:r>
              <a:rPr lang="en-US" altLang="ja-JP" sz="1400" b="1">
                <a:solidFill>
                  <a:srgbClr val="FF0000"/>
                </a:solidFill>
              </a:rPr>
              <a:t>(368±30)(Bq/kg)</a:t>
            </a:r>
            <a:r>
              <a:rPr lang="ja-JP" altLang="en-US" sz="1400" b="1"/>
              <a:t>この結果から土壌</a:t>
            </a:r>
            <a:endParaRPr lang="en-US" altLang="ja-JP" sz="1400" b="1"/>
          </a:p>
          <a:p>
            <a:r>
              <a:rPr lang="ja-JP" altLang="en-US" sz="1400" b="1"/>
              <a:t>１平方メートル当たりの放射能</a:t>
            </a:r>
            <a:r>
              <a:rPr lang="en-US" altLang="ja-JP" sz="1400" b="1"/>
              <a:t>(kBq/</a:t>
            </a:r>
            <a:r>
              <a:rPr lang="ja-JP" altLang="en-US" sz="1400" b="1"/>
              <a:t>平方メートル</a:t>
            </a:r>
            <a:r>
              <a:rPr lang="en-US" altLang="ja-JP" sz="1400" b="1"/>
              <a:t>)</a:t>
            </a:r>
            <a:r>
              <a:rPr lang="ja-JP" altLang="en-US" sz="1400" b="1"/>
              <a:t>　</a:t>
            </a:r>
            <a:endParaRPr lang="en-US" altLang="ja-JP" sz="1400" b="1"/>
          </a:p>
          <a:p>
            <a:r>
              <a:rPr lang="ja-JP" altLang="en-US" sz="1400" b="1"/>
              <a:t>を求め、 </a:t>
            </a:r>
            <a:r>
              <a:rPr lang="en-US" altLang="ja-JP" sz="1400" b="1"/>
              <a:t>IAEA</a:t>
            </a:r>
            <a:r>
              <a:rPr lang="ja-JP" altLang="en-US" sz="1400" b="1"/>
              <a:t>の換算値：</a:t>
            </a:r>
          </a:p>
          <a:p>
            <a:r>
              <a:rPr lang="ja-JP" altLang="en-US" sz="1400" b="1"/>
              <a:t>     </a:t>
            </a:r>
            <a:r>
              <a:rPr lang="en-US" altLang="ja-JP" sz="1400" b="1"/>
              <a:t>Cs-134</a:t>
            </a:r>
            <a:r>
              <a:rPr lang="ja-JP" altLang="en-US" sz="1400" b="1"/>
              <a:t>に対して　　　</a:t>
            </a:r>
            <a:r>
              <a:rPr lang="en-US" altLang="ja-JP" sz="1400" b="1"/>
              <a:t>5.4E-06[(mSv/hr)/(kBq/m</a:t>
            </a:r>
            <a:r>
              <a:rPr lang="en-US" altLang="ja-JP" sz="1400" b="1" baseline="30000"/>
              <a:t>2</a:t>
            </a:r>
            <a:r>
              <a:rPr lang="en-US" altLang="ja-JP" sz="1400" b="1"/>
              <a:t>)]</a:t>
            </a:r>
          </a:p>
          <a:p>
            <a:r>
              <a:rPr lang="en-US" altLang="ja-JP" sz="1400" b="1"/>
              <a:t> </a:t>
            </a:r>
            <a:r>
              <a:rPr lang="ja-JP" altLang="en-US" sz="1400" b="1"/>
              <a:t>　　</a:t>
            </a:r>
            <a:r>
              <a:rPr lang="en-US" altLang="ja-JP" sz="1400" b="1"/>
              <a:t>Cs-137</a:t>
            </a:r>
            <a:r>
              <a:rPr lang="ja-JP" altLang="en-US" sz="1400" b="1"/>
              <a:t>に対して　　　</a:t>
            </a:r>
            <a:r>
              <a:rPr lang="en-US" altLang="ja-JP" sz="1400" b="1"/>
              <a:t>2.1E-06[(mSv/hr)/(kBq/m</a:t>
            </a:r>
            <a:r>
              <a:rPr lang="en-US" altLang="ja-JP" sz="1400" b="1" baseline="30000"/>
              <a:t>2</a:t>
            </a:r>
            <a:r>
              <a:rPr lang="en-US" altLang="ja-JP" sz="1400" b="1"/>
              <a:t>)]</a:t>
            </a:r>
          </a:p>
          <a:p>
            <a:r>
              <a:rPr lang="en-US" altLang="ja-JP" sz="1400" b="1"/>
              <a:t>  </a:t>
            </a:r>
            <a:r>
              <a:rPr lang="ja-JP" altLang="en-US" sz="1400" b="1"/>
              <a:t>より、空間線量マイクロ</a:t>
            </a:r>
            <a:r>
              <a:rPr lang="en-US" altLang="ja-JP" sz="1400" b="1"/>
              <a:t>Sv/hr </a:t>
            </a:r>
            <a:r>
              <a:rPr lang="ja-JP" altLang="en-US" sz="1400" b="1"/>
              <a:t>を求めてみます。</a:t>
            </a:r>
            <a:endParaRPr lang="en-US" altLang="ja-JP" sz="1400" b="1"/>
          </a:p>
        </p:txBody>
      </p:sp>
      <p:sp>
        <p:nvSpPr>
          <p:cNvPr id="37894" name="正方形/長方形 8"/>
          <p:cNvSpPr>
            <a:spLocks noChangeArrowheads="1"/>
          </p:cNvSpPr>
          <p:nvPr/>
        </p:nvSpPr>
        <p:spPr bwMode="auto">
          <a:xfrm>
            <a:off x="0" y="5751513"/>
            <a:ext cx="4683125" cy="1169987"/>
          </a:xfrm>
          <a:prstGeom prst="rect">
            <a:avLst/>
          </a:prstGeom>
          <a:noFill/>
          <a:ln w="9525">
            <a:noFill/>
            <a:miter lim="800000"/>
            <a:headEnd/>
            <a:tailEnd/>
          </a:ln>
        </p:spPr>
        <p:txBody>
          <a:bodyPr>
            <a:prstTxWarp prst="textNoShape">
              <a:avLst/>
            </a:prstTxWarp>
            <a:spAutoFit/>
          </a:bodyPr>
          <a:lstStyle/>
          <a:p>
            <a:r>
              <a:rPr lang="ja-JP" altLang="en-US" sz="1400" b="1"/>
              <a:t>土壌に含まれるセシウムは、表面１センチメートルに</a:t>
            </a:r>
            <a:endParaRPr lang="en-US" altLang="ja-JP" sz="1400" b="1"/>
          </a:p>
          <a:p>
            <a:r>
              <a:rPr lang="en-US" altLang="ja-JP" sz="1400" b="1"/>
              <a:t>99%</a:t>
            </a:r>
            <a:r>
              <a:rPr lang="ja-JP" altLang="en-US" sz="1400" b="1"/>
              <a:t>以上分布しているので、 </a:t>
            </a:r>
            <a:r>
              <a:rPr lang="en-US" altLang="ja-JP" sz="1400" b="1"/>
              <a:t>0.01m</a:t>
            </a:r>
            <a:r>
              <a:rPr lang="ja-JP" altLang="en-US" sz="1400" b="1"/>
              <a:t>厚、１平方メートル</a:t>
            </a:r>
            <a:endParaRPr lang="en-US" altLang="ja-JP" sz="1400" b="1"/>
          </a:p>
          <a:p>
            <a:r>
              <a:rPr lang="ja-JP" altLang="en-US" sz="1400" b="1"/>
              <a:t>の土壌の重量は、土壌の密度を１立方メートルあたり</a:t>
            </a:r>
          </a:p>
          <a:p>
            <a:r>
              <a:rPr lang="ja-JP" altLang="en-US" sz="1400" b="1"/>
              <a:t> </a:t>
            </a:r>
            <a:r>
              <a:rPr lang="en-US" altLang="ja-JP" sz="1400" b="1"/>
              <a:t>3000kg</a:t>
            </a:r>
            <a:r>
              <a:rPr lang="ja-JP" altLang="en-US" sz="1400" b="1"/>
              <a:t>として、</a:t>
            </a:r>
            <a:r>
              <a:rPr lang="en-US" altLang="ja-JP" sz="1400" b="1"/>
              <a:t>30 kg</a:t>
            </a:r>
            <a:r>
              <a:rPr lang="ja-JP" altLang="en-US" sz="1400" b="1"/>
              <a:t>となり、この中に含まれる放射能は、</a:t>
            </a:r>
          </a:p>
          <a:p>
            <a:r>
              <a:rPr lang="ja-JP" altLang="en-US" sz="1400" b="1"/>
              <a:t> 　　</a:t>
            </a:r>
            <a:endParaRPr lang="en-US" altLang="ja-JP" b="1"/>
          </a:p>
        </p:txBody>
      </p:sp>
      <p:sp>
        <p:nvSpPr>
          <p:cNvPr id="37895" name="正方形/長方形 9"/>
          <p:cNvSpPr>
            <a:spLocks noChangeArrowheads="1"/>
          </p:cNvSpPr>
          <p:nvPr/>
        </p:nvSpPr>
        <p:spPr bwMode="auto">
          <a:xfrm>
            <a:off x="4354513" y="4367213"/>
            <a:ext cx="4789487" cy="306387"/>
          </a:xfrm>
          <a:prstGeom prst="rect">
            <a:avLst/>
          </a:prstGeom>
          <a:noFill/>
          <a:ln w="9525">
            <a:noFill/>
            <a:miter lim="800000"/>
            <a:headEnd/>
            <a:tailEnd/>
          </a:ln>
        </p:spPr>
        <p:txBody>
          <a:bodyPr>
            <a:prstTxWarp prst="textNoShape">
              <a:avLst/>
            </a:prstTxWarp>
            <a:spAutoFit/>
          </a:bodyPr>
          <a:lstStyle/>
          <a:p>
            <a:r>
              <a:rPr lang="en-US" altLang="ja-JP" sz="1400" b="1">
                <a:solidFill>
                  <a:srgbClr val="000090"/>
                </a:solidFill>
              </a:rPr>
              <a:t>30 x (368±30)(Bq/kg)=(11040±900)=(11.04±0.9) (kBq/m</a:t>
            </a:r>
            <a:r>
              <a:rPr lang="en-US" altLang="ja-JP" sz="1400" b="1" baseline="30000">
                <a:solidFill>
                  <a:srgbClr val="000090"/>
                </a:solidFill>
              </a:rPr>
              <a:t>2</a:t>
            </a:r>
            <a:r>
              <a:rPr lang="en-US" altLang="ja-JP" sz="1400" b="1">
                <a:solidFill>
                  <a:srgbClr val="000090"/>
                </a:solidFill>
              </a:rPr>
              <a:t>)</a:t>
            </a:r>
          </a:p>
        </p:txBody>
      </p:sp>
      <p:sp>
        <p:nvSpPr>
          <p:cNvPr id="37896" name="正方形/長方形 10"/>
          <p:cNvSpPr>
            <a:spLocks noChangeArrowheads="1"/>
          </p:cNvSpPr>
          <p:nvPr/>
        </p:nvSpPr>
        <p:spPr bwMode="auto">
          <a:xfrm>
            <a:off x="4354513" y="4673600"/>
            <a:ext cx="4789487" cy="1601788"/>
          </a:xfrm>
          <a:prstGeom prst="rect">
            <a:avLst/>
          </a:prstGeom>
          <a:noFill/>
          <a:ln w="9525">
            <a:noFill/>
            <a:miter lim="800000"/>
            <a:headEnd/>
            <a:tailEnd/>
          </a:ln>
        </p:spPr>
        <p:txBody>
          <a:bodyPr>
            <a:prstTxWarp prst="textNoShape">
              <a:avLst/>
            </a:prstTxWarp>
            <a:spAutoFit/>
          </a:bodyPr>
          <a:lstStyle/>
          <a:p>
            <a:r>
              <a:rPr lang="en-US" altLang="ja-JP" sz="1400" b="1">
                <a:solidFill>
                  <a:srgbClr val="000090"/>
                </a:solidFill>
              </a:rPr>
              <a:t>Cs-134</a:t>
            </a:r>
            <a:r>
              <a:rPr lang="ja-JP" altLang="en-US" sz="1400" b="1">
                <a:solidFill>
                  <a:srgbClr val="000090"/>
                </a:solidFill>
              </a:rPr>
              <a:t>と</a:t>
            </a:r>
            <a:r>
              <a:rPr lang="en-US" altLang="ja-JP" sz="1400" b="1">
                <a:solidFill>
                  <a:srgbClr val="000090"/>
                </a:solidFill>
              </a:rPr>
              <a:t>Cs-137</a:t>
            </a:r>
            <a:r>
              <a:rPr lang="ja-JP" altLang="en-US" sz="1400" b="1">
                <a:solidFill>
                  <a:srgbClr val="000090"/>
                </a:solidFill>
              </a:rPr>
              <a:t>が等量あるとして、</a:t>
            </a:r>
          </a:p>
          <a:p>
            <a:r>
              <a:rPr lang="ja-JP" altLang="en-US" sz="1400" b="1">
                <a:solidFill>
                  <a:srgbClr val="000090"/>
                </a:solidFill>
              </a:rPr>
              <a:t> 　</a:t>
            </a:r>
            <a:r>
              <a:rPr lang="en-US" altLang="ja-JP" sz="1400" b="1">
                <a:solidFill>
                  <a:srgbClr val="000090"/>
                </a:solidFill>
              </a:rPr>
              <a:t>Cs-134:   {(11.04±0.9)/2} x 5.4E-06[(mSv/hr)/(kBq/m</a:t>
            </a:r>
            <a:r>
              <a:rPr lang="en-US" altLang="ja-JP" sz="1400" b="1" baseline="30000">
                <a:solidFill>
                  <a:srgbClr val="000090"/>
                </a:solidFill>
              </a:rPr>
              <a:t>2</a:t>
            </a:r>
            <a:r>
              <a:rPr lang="en-US" altLang="ja-JP" sz="1400" b="1">
                <a:solidFill>
                  <a:srgbClr val="000090"/>
                </a:solidFill>
              </a:rPr>
              <a:t>)]= 0.030</a:t>
            </a:r>
            <a:r>
              <a:rPr lang="ja-JP" altLang="en-US" sz="1400" b="1">
                <a:solidFill>
                  <a:srgbClr val="000090"/>
                </a:solidFill>
              </a:rPr>
              <a:t>マイクロ</a:t>
            </a:r>
            <a:r>
              <a:rPr lang="en-US" altLang="ja-JP" sz="1400" b="1">
                <a:solidFill>
                  <a:srgbClr val="000090"/>
                </a:solidFill>
              </a:rPr>
              <a:t>Sv/hr</a:t>
            </a:r>
          </a:p>
          <a:p>
            <a:r>
              <a:rPr lang="en-US" altLang="ja-JP" sz="1400" b="1">
                <a:solidFill>
                  <a:srgbClr val="000090"/>
                </a:solidFill>
              </a:rPr>
              <a:t>    Cs-137:   {(11.04±0.9)/2} x 2.1E-06[(mSv/hr)/(kBq/m</a:t>
            </a:r>
            <a:r>
              <a:rPr lang="en-US" altLang="ja-JP" sz="1400" b="1" baseline="30000">
                <a:solidFill>
                  <a:srgbClr val="000090"/>
                </a:solidFill>
              </a:rPr>
              <a:t>2</a:t>
            </a:r>
            <a:r>
              <a:rPr lang="en-US" altLang="ja-JP" sz="1400" b="1">
                <a:solidFill>
                  <a:srgbClr val="000090"/>
                </a:solidFill>
              </a:rPr>
              <a:t>)]= 0.018</a:t>
            </a:r>
            <a:r>
              <a:rPr lang="ja-JP" altLang="en-US" sz="1400" b="1">
                <a:solidFill>
                  <a:srgbClr val="000090"/>
                </a:solidFill>
              </a:rPr>
              <a:t>マイクロ</a:t>
            </a:r>
            <a:r>
              <a:rPr lang="en-US" altLang="ja-JP" sz="1400" b="1">
                <a:solidFill>
                  <a:srgbClr val="000090"/>
                </a:solidFill>
              </a:rPr>
              <a:t>Sv/hr</a:t>
            </a:r>
          </a:p>
          <a:p>
            <a:r>
              <a:rPr lang="en-US" altLang="ja-JP" sz="1400" b="1">
                <a:solidFill>
                  <a:srgbClr val="000090"/>
                </a:solidFill>
              </a:rPr>
              <a:t>       </a:t>
            </a:r>
            <a:r>
              <a:rPr lang="ja-JP" altLang="en-US" sz="1400" b="1">
                <a:solidFill>
                  <a:srgbClr val="000090"/>
                </a:solidFill>
              </a:rPr>
              <a:t>合計　　</a:t>
            </a:r>
            <a:r>
              <a:rPr lang="en-US" altLang="ja-JP" sz="1400" b="1">
                <a:solidFill>
                  <a:srgbClr val="000090"/>
                </a:solidFill>
              </a:rPr>
              <a:t>(0.048 ± 0.004) </a:t>
            </a:r>
            <a:r>
              <a:rPr lang="ja-JP" altLang="en-US" sz="1400" b="1">
                <a:solidFill>
                  <a:srgbClr val="000090"/>
                </a:solidFill>
              </a:rPr>
              <a:t>マイクロ</a:t>
            </a:r>
            <a:r>
              <a:rPr lang="en-US" altLang="ja-JP" sz="1400" b="1">
                <a:solidFill>
                  <a:srgbClr val="000090"/>
                </a:solidFill>
              </a:rPr>
              <a:t>Sv/hr</a:t>
            </a:r>
          </a:p>
          <a:p>
            <a:r>
              <a:rPr lang="en-US" altLang="ja-JP" sz="1400" b="1">
                <a:solidFill>
                  <a:srgbClr val="000090"/>
                </a:solidFill>
              </a:rPr>
              <a:t> </a:t>
            </a:r>
            <a:r>
              <a:rPr lang="ja-JP" altLang="en-US" sz="1400" b="1">
                <a:solidFill>
                  <a:srgbClr val="000090"/>
                </a:solidFill>
              </a:rPr>
              <a:t>仙台市の線量：</a:t>
            </a:r>
            <a:r>
              <a:rPr lang="en-US" altLang="ja-JP" sz="1400" b="1">
                <a:solidFill>
                  <a:srgbClr val="000090"/>
                </a:solidFill>
              </a:rPr>
              <a:t>~0.06</a:t>
            </a:r>
            <a:r>
              <a:rPr lang="ja-JP" altLang="en-US" sz="1400" b="1">
                <a:solidFill>
                  <a:srgbClr val="000090"/>
                </a:solidFill>
              </a:rPr>
              <a:t>マイクロ</a:t>
            </a:r>
            <a:r>
              <a:rPr lang="en-US" altLang="ja-JP" sz="1400" b="1">
                <a:solidFill>
                  <a:srgbClr val="000090"/>
                </a:solidFill>
              </a:rPr>
              <a:t>Sv/hr</a:t>
            </a:r>
            <a:r>
              <a:rPr lang="ja-JP" altLang="en-US" sz="1400" b="1">
                <a:solidFill>
                  <a:srgbClr val="000090"/>
                </a:solidFill>
              </a:rPr>
              <a:t>とよく一致している。</a:t>
            </a:r>
          </a:p>
        </p:txBody>
      </p:sp>
      <p:pic>
        <p:nvPicPr>
          <p:cNvPr id="37897" name="図 5" descr="足跡.eps"/>
          <p:cNvPicPr>
            <a:picLocks noChangeAspect="1"/>
          </p:cNvPicPr>
          <p:nvPr/>
        </p:nvPicPr>
        <p:blipFill>
          <a:blip r:embed="rId3"/>
          <a:srcRect/>
          <a:stretch>
            <a:fillRect/>
          </a:stretch>
        </p:blipFill>
        <p:spPr bwMode="auto">
          <a:xfrm>
            <a:off x="3949700" y="4673600"/>
            <a:ext cx="669925" cy="1201738"/>
          </a:xfrm>
          <a:prstGeom prst="rect">
            <a:avLst/>
          </a:prstGeom>
          <a:noFill/>
          <a:ln w="9525">
            <a:noFill/>
            <a:miter lim="800000"/>
            <a:headEnd/>
            <a:tailEnd/>
          </a:ln>
        </p:spPr>
      </p:pic>
      <p:pic>
        <p:nvPicPr>
          <p:cNvPr id="37898" name="コンテンツ プレースホルダ 3" descr="甲虫.eps"/>
          <p:cNvPicPr>
            <a:picLocks noGrp="1" noChangeAspect="1"/>
          </p:cNvPicPr>
          <p:nvPr>
            <p:ph idx="1"/>
          </p:nvPr>
        </p:nvPicPr>
        <p:blipFill>
          <a:blip r:embed="rId4"/>
          <a:srcRect l="-44009" r="-44009"/>
          <a:stretch>
            <a:fillRect/>
          </a:stretch>
        </p:blipFill>
        <p:spPr>
          <a:xfrm>
            <a:off x="4117975" y="6034088"/>
            <a:ext cx="1130300" cy="711200"/>
          </a:xfrm>
        </p:spPr>
      </p:pic>
      <p:sp>
        <p:nvSpPr>
          <p:cNvPr id="37899" name="スライド番号プレースホルダ 13"/>
          <p:cNvSpPr>
            <a:spLocks noGrp="1"/>
          </p:cNvSpPr>
          <p:nvPr>
            <p:ph type="sldNum" sz="quarter" idx="12"/>
          </p:nvPr>
        </p:nvSpPr>
        <p:spPr bwMode="auto">
          <a:noFill/>
          <a:ln>
            <a:miter lim="800000"/>
            <a:headEnd/>
            <a:tailEnd/>
          </a:ln>
        </p:spPr>
        <p:txBody>
          <a:bodyPr/>
          <a:lstStyle/>
          <a:p>
            <a:fld id="{6D17D68C-6C29-014F-8D0B-842FFF9F4625}" type="slidenum">
              <a:rPr lang="ja-JP" altLang="en-US"/>
              <a:pPr/>
              <a:t>6</a:t>
            </a:fld>
            <a:endParaRPr lang="ja-JP" altLang="en-US"/>
          </a:p>
        </p:txBody>
      </p:sp>
      <p:pic>
        <p:nvPicPr>
          <p:cNvPr id="2" name="図 1" descr="PP.加美りんご土壌(Kd-1-1).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199" y="408564"/>
            <a:ext cx="4507076" cy="3958649"/>
          </a:xfrm>
          <a:prstGeom prst="rect">
            <a:avLst/>
          </a:prstGeom>
        </p:spPr>
      </p:pic>
      <p:pic>
        <p:nvPicPr>
          <p:cNvPr id="3" name="図 2" descr="PP.加美ねぎ土壌(Kd-2-1).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48175" y="408564"/>
            <a:ext cx="4487863" cy="3985931"/>
          </a:xfrm>
          <a:prstGeom prst="rect">
            <a:avLst/>
          </a:prstGeom>
        </p:spPr>
      </p:pic>
      <p:sp>
        <p:nvSpPr>
          <p:cNvPr id="6" name="大波 5"/>
          <p:cNvSpPr/>
          <p:nvPr/>
        </p:nvSpPr>
        <p:spPr>
          <a:xfrm>
            <a:off x="2882900" y="1193800"/>
            <a:ext cx="1235075" cy="736600"/>
          </a:xfrm>
          <a:prstGeom prst="wave">
            <a:avLst/>
          </a:prstGeom>
          <a:solidFill>
            <a:srgbClr val="1C9C21"/>
          </a:solidFill>
        </p:spPr>
        <p:style>
          <a:lnRef idx="0">
            <a:schemeClr val="dk1"/>
          </a:lnRef>
          <a:fillRef idx="3">
            <a:schemeClr val="dk1"/>
          </a:fillRef>
          <a:effectRef idx="3">
            <a:schemeClr val="dk1"/>
          </a:effectRef>
          <a:fontRef idx="minor">
            <a:schemeClr val="lt1"/>
          </a:fontRef>
        </p:style>
        <p:txBody>
          <a:bodyPr rtlCol="0" anchor="ctr"/>
          <a:lstStyle/>
          <a:p>
            <a:pPr algn="ctr"/>
            <a:r>
              <a:rPr kumimoji="1" lang="ja-JP" altLang="en-US" sz="1600" dirty="0" smtClean="0"/>
              <a:t>りんご</a:t>
            </a:r>
            <a:endParaRPr kumimoji="1" lang="en-US" altLang="ja-JP" sz="1600" dirty="0" smtClean="0"/>
          </a:p>
          <a:p>
            <a:pPr algn="ctr"/>
            <a:r>
              <a:rPr lang="ja-JP" altLang="en-US" sz="1600" dirty="0" smtClean="0"/>
              <a:t>果樹園</a:t>
            </a:r>
            <a:endParaRPr kumimoji="1" lang="ja-JP" altLang="en-US" sz="1600" dirty="0"/>
          </a:p>
        </p:txBody>
      </p:sp>
      <p:sp>
        <p:nvSpPr>
          <p:cNvPr id="18" name="大波 17"/>
          <p:cNvSpPr/>
          <p:nvPr/>
        </p:nvSpPr>
        <p:spPr>
          <a:xfrm>
            <a:off x="7242175" y="1193800"/>
            <a:ext cx="1235075" cy="736600"/>
          </a:xfrm>
          <a:prstGeom prst="wave">
            <a:avLst/>
          </a:prstGeom>
          <a:solidFill>
            <a:srgbClr val="1C9C21"/>
          </a:solidFill>
        </p:spPr>
        <p:style>
          <a:lnRef idx="0">
            <a:schemeClr val="dk1"/>
          </a:lnRef>
          <a:fillRef idx="3">
            <a:schemeClr val="dk1"/>
          </a:fillRef>
          <a:effectRef idx="3">
            <a:schemeClr val="dk1"/>
          </a:effectRef>
          <a:fontRef idx="minor">
            <a:schemeClr val="lt1"/>
          </a:fontRef>
        </p:style>
        <p:txBody>
          <a:bodyPr rtlCol="0" anchor="ctr"/>
          <a:lstStyle/>
          <a:p>
            <a:pPr algn="ctr"/>
            <a:r>
              <a:rPr lang="ja-JP" altLang="en-US" sz="1600" dirty="0" smtClean="0"/>
              <a:t>ねぎ</a:t>
            </a:r>
          </a:p>
          <a:p>
            <a:pPr algn="ctr"/>
            <a:r>
              <a:rPr lang="ja-JP" altLang="en-US" sz="1600" dirty="0" smtClean="0"/>
              <a:t>　畑</a:t>
            </a:r>
            <a:endParaRPr lang="en-US" altLang="ja-JP" sz="1600" dirty="0" smtClean="0"/>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ローチャート: せん孔テープ 3"/>
          <p:cNvSpPr/>
          <p:nvPr/>
        </p:nvSpPr>
        <p:spPr>
          <a:xfrm>
            <a:off x="206533" y="370188"/>
            <a:ext cx="2904584" cy="1260935"/>
          </a:xfrm>
          <a:prstGeom prst="flowChartPunchedTape">
            <a:avLst/>
          </a:prstGeom>
          <a:gradFill flip="none" rotWithShape="1">
            <a:gsLst>
              <a:gs pos="20000">
                <a:srgbClr val="FF0000">
                  <a:alpha val="75000"/>
                </a:srgbClr>
              </a:gs>
              <a:gs pos="68000">
                <a:schemeClr val="accent1">
                  <a:tint val="83000"/>
                  <a:satMod val="155000"/>
                </a:schemeClr>
              </a:gs>
              <a:gs pos="100000">
                <a:schemeClr val="accent1">
                  <a:shade val="85000"/>
                </a:schemeClr>
              </a:gs>
            </a:gsLst>
            <a:path path="circle">
              <a:fillToRect l="100000" t="100000"/>
            </a:path>
            <a:tileRect r="-100000" b="-100000"/>
          </a:gra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en-US" altLang="ja-JP" sz="2000">
                <a:solidFill>
                  <a:srgbClr val="FFFFFF"/>
                </a:solidFill>
                <a:cs typeface="ＭＳ 明朝" charset="-128"/>
              </a:rPr>
              <a:t>4</a:t>
            </a:r>
            <a:r>
              <a:rPr lang="ja-JP" altLang="en-US" sz="2000">
                <a:solidFill>
                  <a:srgbClr val="FFFFFF"/>
                </a:solidFill>
                <a:cs typeface="ＭＳ 明朝" charset="-128"/>
              </a:rPr>
              <a:t>月１日</a:t>
            </a:r>
            <a:endParaRPr lang="en-US" altLang="ja-JP" sz="2000">
              <a:solidFill>
                <a:srgbClr val="FFFFFF"/>
              </a:solidFill>
              <a:cs typeface="ＭＳ 明朝" charset="-128"/>
            </a:endParaRPr>
          </a:p>
          <a:p>
            <a:pPr algn="ctr">
              <a:defRPr/>
            </a:pPr>
            <a:r>
              <a:rPr lang="ja-JP" altLang="en-US" sz="2000">
                <a:solidFill>
                  <a:srgbClr val="FFFFFF"/>
                </a:solidFill>
                <a:cs typeface="ＭＳ 明朝" charset="-128"/>
              </a:rPr>
              <a:t>“国の新基準値”</a:t>
            </a:r>
            <a:endParaRPr lang="en-US" altLang="ja-JP" sz="2000">
              <a:solidFill>
                <a:srgbClr val="FFFFFF"/>
              </a:solidFill>
              <a:cs typeface="ＭＳ 明朝" charset="-128"/>
            </a:endParaRPr>
          </a:p>
          <a:p>
            <a:pPr algn="ctr">
              <a:defRPr/>
            </a:pPr>
            <a:r>
              <a:rPr lang="ja-JP" altLang="en-US" sz="2000">
                <a:solidFill>
                  <a:srgbClr val="FFFFFF"/>
                </a:solidFill>
                <a:cs typeface="ＭＳ 明朝" charset="-128"/>
              </a:rPr>
              <a:t>どうしてはかる？</a:t>
            </a:r>
          </a:p>
        </p:txBody>
      </p:sp>
      <p:sp>
        <p:nvSpPr>
          <p:cNvPr id="38980" name="スライド番号プレースホルダ 7"/>
          <p:cNvSpPr>
            <a:spLocks noGrp="1"/>
          </p:cNvSpPr>
          <p:nvPr>
            <p:ph type="sldNum" sz="quarter" idx="12"/>
          </p:nvPr>
        </p:nvSpPr>
        <p:spPr bwMode="auto">
          <a:noFill/>
          <a:ln>
            <a:miter lim="800000"/>
            <a:headEnd/>
            <a:tailEnd/>
          </a:ln>
        </p:spPr>
        <p:txBody>
          <a:bodyPr/>
          <a:lstStyle/>
          <a:p>
            <a:fld id="{8A88E780-0E91-A442-92C4-9DF49B20722F}" type="slidenum">
              <a:rPr lang="ja-JP" altLang="en-US"/>
              <a:pPr/>
              <a:t>7</a:t>
            </a:fld>
            <a:endParaRPr lang="ja-JP" altLang="en-US"/>
          </a:p>
        </p:txBody>
      </p:sp>
      <p:sp>
        <p:nvSpPr>
          <p:cNvPr id="38982" name="テキスト ボックス 9"/>
          <p:cNvSpPr txBox="1">
            <a:spLocks noChangeArrowheads="1"/>
          </p:cNvSpPr>
          <p:nvPr/>
        </p:nvSpPr>
        <p:spPr bwMode="auto">
          <a:xfrm>
            <a:off x="5495925" y="617538"/>
            <a:ext cx="2441575" cy="338137"/>
          </a:xfrm>
          <a:prstGeom prst="rect">
            <a:avLst/>
          </a:prstGeom>
          <a:noFill/>
          <a:ln w="9525">
            <a:noFill/>
            <a:miter lim="800000"/>
            <a:headEnd/>
            <a:tailEnd/>
          </a:ln>
        </p:spPr>
        <p:txBody>
          <a:bodyPr wrap="none">
            <a:prstTxWarp prst="textNoShape">
              <a:avLst/>
            </a:prstTxWarp>
            <a:spAutoFit/>
          </a:bodyPr>
          <a:lstStyle/>
          <a:p>
            <a:r>
              <a:rPr lang="ja-JP" altLang="en-US" sz="1600"/>
              <a:t>牛乳のガンマ線スペクトル</a:t>
            </a:r>
          </a:p>
        </p:txBody>
      </p:sp>
      <p:graphicFrame>
        <p:nvGraphicFramePr>
          <p:cNvPr id="13" name="表 12"/>
          <p:cNvGraphicFramePr>
            <a:graphicFrameLocks noGrp="1"/>
          </p:cNvGraphicFramePr>
          <p:nvPr>
            <p:extLst>
              <p:ext uri="{D42A27DB-BD31-4B8C-83A1-F6EECF244321}">
                <p14:modId xmlns:p14="http://schemas.microsoft.com/office/powerpoint/2010/main" val="1694970970"/>
              </p:ext>
            </p:extLst>
          </p:nvPr>
        </p:nvGraphicFramePr>
        <p:xfrm>
          <a:off x="206534" y="5322534"/>
          <a:ext cx="8937468" cy="1315187"/>
        </p:xfrm>
        <a:graphic>
          <a:graphicData uri="http://schemas.openxmlformats.org/drawingml/2006/table">
            <a:tbl>
              <a:tblPr/>
              <a:tblGrid>
                <a:gridCol w="616843"/>
                <a:gridCol w="2489884"/>
                <a:gridCol w="1229183"/>
                <a:gridCol w="1195415"/>
                <a:gridCol w="1244942"/>
                <a:gridCol w="2161201"/>
              </a:tblGrid>
              <a:tr h="492862">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400" b="0" i="0" u="none" strike="noStrike" cap="none" normalizeH="0" baseline="0" dirty="0">
                          <a:ln>
                            <a:noFill/>
                          </a:ln>
                          <a:solidFill>
                            <a:schemeClr val="tx1"/>
                          </a:solidFill>
                          <a:effectLst/>
                          <a:latin typeface="Arial" charset="0"/>
                          <a:ea typeface="ＭＳ Ｐゴシック" charset="-128"/>
                          <a:cs typeface="ＭＳ Ｐゴシック" charset="-128"/>
                        </a:rPr>
                        <a:t>No.</a:t>
                      </a:r>
                      <a:endParaRPr kumimoji="1" lang="ja-JP" altLang="en-US" sz="1400" b="0" i="0" u="none" strike="noStrike" cap="none" normalizeH="0" baseline="0" dirty="0">
                        <a:ln>
                          <a:noFill/>
                        </a:ln>
                        <a:solidFill>
                          <a:schemeClr val="tx1"/>
                        </a:solidFill>
                        <a:effectLst/>
                        <a:latin typeface="Arial" charset="0"/>
                        <a:ea typeface="ＭＳ Ｐゴシック" charset="-128"/>
                        <a:cs typeface="ＭＳ Ｐゴシック" charset="-128"/>
                      </a:endParaRPr>
                    </a:p>
                  </a:txBody>
                  <a:tcPr marL="91444" marR="91444" marT="45669" marB="4566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75000"/>
                        <a:lumOff val="25000"/>
                      </a:schemeClr>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400" b="0" i="0" u="none" strike="noStrike" cap="none" normalizeH="0" baseline="0" dirty="0">
                          <a:ln>
                            <a:noFill/>
                          </a:ln>
                          <a:solidFill>
                            <a:schemeClr val="tx1"/>
                          </a:solidFill>
                          <a:effectLst/>
                          <a:latin typeface="Arial" charset="0"/>
                          <a:ea typeface="ＭＳ Ｐゴシック" charset="-128"/>
                          <a:cs typeface="ＭＳ Ｐゴシック" charset="-128"/>
                        </a:rPr>
                        <a:t>Sample</a:t>
                      </a:r>
                      <a:endParaRPr kumimoji="1" lang="ja-JP" altLang="en-US" sz="1400" b="0" i="0" u="none" strike="noStrike" cap="none" normalizeH="0" baseline="0" dirty="0">
                        <a:ln>
                          <a:noFill/>
                        </a:ln>
                        <a:solidFill>
                          <a:schemeClr val="tx1"/>
                        </a:solidFill>
                        <a:effectLst/>
                        <a:latin typeface="Arial" charset="0"/>
                        <a:ea typeface="ＭＳ Ｐゴシック" charset="-128"/>
                        <a:cs typeface="ＭＳ Ｐゴシック" charset="-128"/>
                      </a:endParaRPr>
                    </a:p>
                  </a:txBody>
                  <a:tcPr marL="91444" marR="91444" marT="45669" marB="4566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75000"/>
                        <a:lumOff val="25000"/>
                      </a:schemeClr>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tx1"/>
                          </a:solidFill>
                          <a:effectLst/>
                          <a:latin typeface="AR P丸ゴシック体M" charset="-128"/>
                          <a:ea typeface="AR P丸ゴシック体M" charset="-128"/>
                          <a:cs typeface="AR P丸ゴシック体M" charset="-128"/>
                        </a:rPr>
                        <a:t>推定最大放射能濃度 </a:t>
                      </a:r>
                      <a:r>
                        <a:rPr kumimoji="1" lang="en-US" altLang="ja-JP" sz="1400" b="0" i="0" u="none" strike="noStrike" cap="none" normalizeH="0" baseline="0" dirty="0">
                          <a:ln>
                            <a:noFill/>
                          </a:ln>
                          <a:solidFill>
                            <a:schemeClr val="tx1"/>
                          </a:solidFill>
                          <a:effectLst/>
                          <a:latin typeface="Arial" charset="0"/>
                          <a:ea typeface="AR P丸ゴシック体M" charset="-128"/>
                          <a:cs typeface="AR P丸ゴシック体M" charset="-128"/>
                        </a:rPr>
                        <a:t>(</a:t>
                      </a:r>
                      <a:r>
                        <a:rPr kumimoji="1" lang="en-US" altLang="ja-JP" sz="1400" b="0" i="0" u="none" strike="noStrike" cap="none" normalizeH="0" baseline="0" dirty="0" err="1">
                          <a:ln>
                            <a:noFill/>
                          </a:ln>
                          <a:solidFill>
                            <a:schemeClr val="tx1"/>
                          </a:solidFill>
                          <a:effectLst/>
                          <a:latin typeface="Arial" charset="0"/>
                          <a:ea typeface="ＭＳ Ｐゴシック" charset="-128"/>
                          <a:cs typeface="ＭＳ Ｐゴシック" charset="-128"/>
                        </a:rPr>
                        <a:t>Bq</a:t>
                      </a:r>
                      <a:r>
                        <a:rPr kumimoji="1" lang="en-US" altLang="ja-JP" sz="1400" b="0" i="0" u="none" strike="noStrike" cap="none" normalizeH="0" baseline="0" dirty="0">
                          <a:ln>
                            <a:noFill/>
                          </a:ln>
                          <a:solidFill>
                            <a:schemeClr val="tx1"/>
                          </a:solidFill>
                          <a:effectLst/>
                          <a:latin typeface="Arial" charset="0"/>
                          <a:ea typeface="ＭＳ Ｐゴシック" charset="-128"/>
                          <a:cs typeface="ＭＳ Ｐゴシック" charset="-128"/>
                        </a:rPr>
                        <a:t>/kg)</a:t>
                      </a:r>
                      <a:endParaRPr kumimoji="1" lang="ja-JP" altLang="en-US" sz="1400" b="0" i="0" u="none" strike="noStrike" cap="none" normalizeH="0" baseline="0" dirty="0">
                        <a:ln>
                          <a:noFill/>
                        </a:ln>
                        <a:solidFill>
                          <a:schemeClr val="tx1"/>
                        </a:solidFill>
                        <a:effectLst/>
                        <a:latin typeface="Arial" charset="0"/>
                        <a:ea typeface="ＭＳ Ｐゴシック" charset="-128"/>
                        <a:cs typeface="ＭＳ Ｐゴシック" charset="-128"/>
                      </a:endParaRPr>
                    </a:p>
                  </a:txBody>
                  <a:tcPr marL="91444" marR="91444" marT="45669" marB="4566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75000"/>
                        <a:lumOff val="25000"/>
                      </a:schemeClr>
                    </a:solidFill>
                  </a:tcPr>
                </a:tc>
                <a:tc hMerge="1">
                  <a:txBody>
                    <a:bodyPr/>
                    <a:lstStyle/>
                    <a:p>
                      <a:endParaRPr kumimoji="1" lang="ja-JP" altLang="en-US"/>
                    </a:p>
                  </a:txBody>
                  <a:tcPr/>
                </a:tc>
                <a:tc hMerge="1">
                  <a:txBody>
                    <a:bodyPr/>
                    <a:lstStyle/>
                    <a:p>
                      <a:endParaRPr kumimoji="1" lang="ja-JP" altLang="en-US"/>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400" b="0" i="0" u="none" strike="noStrike" cap="none" normalizeH="0" baseline="30000" dirty="0">
                          <a:ln>
                            <a:noFill/>
                          </a:ln>
                          <a:solidFill>
                            <a:schemeClr val="tx1"/>
                          </a:solidFill>
                          <a:effectLst/>
                          <a:latin typeface="AR P丸ゴシック体M" charset="-128"/>
                          <a:ea typeface="AR P丸ゴシック体M" charset="-128"/>
                          <a:cs typeface="AR P丸ゴシック体M" charset="-128"/>
                        </a:rPr>
                        <a:t>*</a:t>
                      </a:r>
                      <a:r>
                        <a:rPr kumimoji="1" lang="ja-JP" altLang="en-US" sz="1400" b="0" i="0" u="none" strike="noStrike" cap="none" normalizeH="0" baseline="0" dirty="0">
                          <a:ln>
                            <a:noFill/>
                          </a:ln>
                          <a:solidFill>
                            <a:schemeClr val="tx1"/>
                          </a:solidFill>
                          <a:effectLst/>
                          <a:latin typeface="AR P丸ゴシック体M" charset="-128"/>
                          <a:ea typeface="AR P丸ゴシック体M" charset="-128"/>
                          <a:cs typeface="AR P丸ゴシック体M" charset="-128"/>
                        </a:rPr>
                        <a:t>判定</a:t>
                      </a:r>
                    </a:p>
                  </a:txBody>
                  <a:tcPr marL="91444" marR="91444" marT="45669" marB="4566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75000"/>
                        <a:lumOff val="25000"/>
                      </a:schemeClr>
                    </a:solidFill>
                  </a:tcPr>
                </a:tc>
              </a:tr>
              <a:tr h="304800">
                <a:tc vMerge="1">
                  <a:txBody>
                    <a:bodyPr/>
                    <a:lstStyle/>
                    <a:p>
                      <a:endParaRPr kumimoji="1" lang="ja-JP" altLang="en-US"/>
                    </a:p>
                  </a:txBody>
                  <a:tcPr/>
                </a:tc>
                <a:tc v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400" b="0" i="0" u="none" strike="noStrike" cap="none" normalizeH="0" baseline="30000" dirty="0">
                          <a:ln>
                            <a:noFill/>
                          </a:ln>
                          <a:solidFill>
                            <a:schemeClr val="tx1"/>
                          </a:solidFill>
                          <a:effectLst/>
                          <a:latin typeface="Arial" charset="0"/>
                          <a:ea typeface="ＭＳ Ｐゴシック" charset="-128"/>
                          <a:cs typeface="ＭＳ Ｐゴシック" charset="-128"/>
                        </a:rPr>
                        <a:t>134</a:t>
                      </a:r>
                      <a:r>
                        <a:rPr kumimoji="1" lang="en-US" altLang="ja-JP" sz="1400" b="0" i="0" u="none" strike="noStrike" cap="none" normalizeH="0" baseline="0" dirty="0">
                          <a:ln>
                            <a:noFill/>
                          </a:ln>
                          <a:solidFill>
                            <a:schemeClr val="tx1"/>
                          </a:solidFill>
                          <a:effectLst/>
                          <a:latin typeface="Arial" charset="0"/>
                          <a:ea typeface="ＭＳ Ｐゴシック" charset="-128"/>
                          <a:cs typeface="ＭＳ Ｐゴシック" charset="-128"/>
                        </a:rPr>
                        <a:t>Cs</a:t>
                      </a:r>
                    </a:p>
                  </a:txBody>
                  <a:tcPr marL="91444" marR="91444" marT="45669" marB="456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75000"/>
                        <a:lumOff val="2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400" b="0" i="0" u="none" strike="noStrike" cap="none" normalizeH="0" baseline="30000" dirty="0">
                          <a:ln>
                            <a:noFill/>
                          </a:ln>
                          <a:solidFill>
                            <a:schemeClr val="tx1"/>
                          </a:solidFill>
                          <a:effectLst/>
                          <a:latin typeface="Arial" charset="0"/>
                          <a:ea typeface="ＭＳ Ｐゴシック" charset="-128"/>
                          <a:cs typeface="ＭＳ Ｐゴシック" charset="-128"/>
                        </a:rPr>
                        <a:t>137</a:t>
                      </a:r>
                      <a:r>
                        <a:rPr kumimoji="1" lang="en-US" altLang="ja-JP" sz="1400" b="0" i="0" u="none" strike="noStrike" cap="none" normalizeH="0" baseline="0" dirty="0">
                          <a:ln>
                            <a:noFill/>
                          </a:ln>
                          <a:solidFill>
                            <a:schemeClr val="tx1"/>
                          </a:solidFill>
                          <a:effectLst/>
                          <a:latin typeface="Arial" charset="0"/>
                          <a:ea typeface="ＭＳ Ｐゴシック" charset="-128"/>
                          <a:cs typeface="ＭＳ Ｐゴシック" charset="-128"/>
                        </a:rPr>
                        <a:t>Cs</a:t>
                      </a:r>
                    </a:p>
                  </a:txBody>
                  <a:tcPr marL="91444" marR="91444" marT="45669" marB="456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75000"/>
                        <a:lumOff val="2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tx1"/>
                          </a:solidFill>
                          <a:effectLst/>
                          <a:latin typeface="Arial" charset="0"/>
                          <a:ea typeface="AR Pゴシック体M" charset="-128"/>
                          <a:cs typeface="AR Pゴシック体M" charset="-128"/>
                        </a:rPr>
                        <a:t>合計</a:t>
                      </a:r>
                    </a:p>
                  </a:txBody>
                  <a:tcPr marL="91444" marR="91444" marT="45669" marB="456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75000"/>
                        <a:lumOff val="25000"/>
                      </a:schemeClr>
                    </a:solidFill>
                  </a:tcPr>
                </a:tc>
                <a:tc vMerge="1">
                  <a:txBody>
                    <a:bodyPr/>
                    <a:lstStyle/>
                    <a:p>
                      <a:endParaRPr kumimoji="1" lang="ja-JP" altLang="en-US"/>
                    </a:p>
                  </a:txBody>
                  <a:tcPr/>
                </a:tc>
              </a:tr>
              <a:tr h="5175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400" b="0" i="0" u="none" strike="noStrike" cap="none" normalizeH="0" baseline="0">
                          <a:ln>
                            <a:noFill/>
                          </a:ln>
                          <a:solidFill>
                            <a:schemeClr val="tx1"/>
                          </a:solidFill>
                          <a:effectLst/>
                          <a:latin typeface="Arial" charset="0"/>
                          <a:ea typeface="ＭＳ Ｐゴシック" charset="-128"/>
                          <a:cs typeface="ＭＳ Ｐゴシック" charset="-128"/>
                        </a:rPr>
                        <a:t>44</a:t>
                      </a:r>
                    </a:p>
                  </a:txBody>
                  <a:tcPr marL="91444" marR="91444" marT="45669" marB="4566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tx1"/>
                          </a:solidFill>
                          <a:effectLst/>
                          <a:latin typeface="AR P丸ゴシック体M" charset="-128"/>
                          <a:ea typeface="AR P丸ゴシック体M" charset="-128"/>
                          <a:cs typeface="AR P丸ゴシック体M" charset="-128"/>
                        </a:rPr>
                        <a:t>牛乳</a:t>
                      </a:r>
                      <a:endParaRPr kumimoji="1" lang="en-US" altLang="ja-JP" sz="1400" b="0" i="0" u="none" strike="noStrike" cap="none" normalizeH="0" baseline="0" dirty="0">
                        <a:ln>
                          <a:noFill/>
                        </a:ln>
                        <a:solidFill>
                          <a:schemeClr val="tx1"/>
                        </a:solidFill>
                        <a:effectLst/>
                        <a:latin typeface="AR P丸ゴシック体M" charset="-128"/>
                        <a:ea typeface="AR P丸ゴシック体M" charset="-128"/>
                        <a:cs typeface="AR P丸ゴシック体M" charset="-128"/>
                      </a:endParaRPr>
                    </a:p>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1200" b="0" i="0" u="none" strike="noStrike" cap="none" normalizeH="0" baseline="0" dirty="0">
                          <a:ln>
                            <a:noFill/>
                          </a:ln>
                          <a:solidFill>
                            <a:schemeClr val="tx1"/>
                          </a:solidFill>
                          <a:effectLst/>
                          <a:latin typeface="AR P丸ゴシック体M" charset="-128"/>
                          <a:ea typeface="AR P丸ゴシック体M" charset="-128"/>
                          <a:cs typeface="AR P丸ゴシック体M" charset="-128"/>
                        </a:rPr>
                        <a:t>(</a:t>
                      </a:r>
                      <a:r>
                        <a:rPr kumimoji="1" lang="ja-JP" altLang="en-US" sz="1200" b="0" i="0" u="none" strike="noStrike" cap="none" normalizeH="0" baseline="0" dirty="0">
                          <a:ln>
                            <a:noFill/>
                          </a:ln>
                          <a:solidFill>
                            <a:schemeClr val="tx1"/>
                          </a:solidFill>
                          <a:effectLst/>
                          <a:latin typeface="AR P丸ゴシック体M" charset="-128"/>
                          <a:ea typeface="AR P丸ゴシック体M" charset="-128"/>
                          <a:cs typeface="AR P丸ゴシック体M" charset="-128"/>
                        </a:rPr>
                        <a:t>宮城</a:t>
                      </a:r>
                      <a:r>
                        <a:rPr kumimoji="1" lang="ja-JP" altLang="en-US" sz="1200" b="0" i="0" u="none" strike="noStrike" cap="none" normalizeH="0" baseline="0" dirty="0" smtClean="0">
                          <a:ln>
                            <a:noFill/>
                          </a:ln>
                          <a:solidFill>
                            <a:schemeClr val="tx1"/>
                          </a:solidFill>
                          <a:effectLst/>
                          <a:latin typeface="AR P丸ゴシック体M" charset="-128"/>
                          <a:ea typeface="AR P丸ゴシック体M" charset="-128"/>
                          <a:cs typeface="AR P丸ゴシック体M" charset="-128"/>
                        </a:rPr>
                        <a:t>県立支援</a:t>
                      </a:r>
                      <a:r>
                        <a:rPr kumimoji="1" lang="ja-JP" altLang="en-US" sz="1200" b="0" i="0" u="none" strike="noStrike" cap="none" normalizeH="0" baseline="0" dirty="0">
                          <a:ln>
                            <a:noFill/>
                          </a:ln>
                          <a:solidFill>
                            <a:schemeClr val="tx1"/>
                          </a:solidFill>
                          <a:effectLst/>
                          <a:latin typeface="AR P丸ゴシック体M" charset="-128"/>
                          <a:ea typeface="AR P丸ゴシック体M" charset="-128"/>
                          <a:cs typeface="AR P丸ゴシック体M" charset="-128"/>
                        </a:rPr>
                        <a:t>学校</a:t>
                      </a:r>
                      <a:r>
                        <a:rPr kumimoji="1" lang="en-US" altLang="ja-JP" sz="1200" b="0" i="0" u="none" strike="noStrike" cap="none" normalizeH="0" baseline="0" dirty="0">
                          <a:ln>
                            <a:noFill/>
                          </a:ln>
                          <a:solidFill>
                            <a:schemeClr val="tx1"/>
                          </a:solidFill>
                          <a:effectLst/>
                          <a:latin typeface="AR P丸ゴシック体M" charset="-128"/>
                          <a:ea typeface="AR P丸ゴシック体M" charset="-128"/>
                          <a:cs typeface="AR P丸ゴシック体M" charset="-128"/>
                        </a:rPr>
                        <a:t>)</a:t>
                      </a:r>
                      <a:endParaRPr kumimoji="1" lang="ja-JP" altLang="en-US" sz="1200" b="0" i="0" u="none" strike="noStrike" cap="none" normalizeH="0" baseline="0" dirty="0">
                        <a:ln>
                          <a:noFill/>
                        </a:ln>
                        <a:solidFill>
                          <a:schemeClr val="tx1"/>
                        </a:solidFill>
                        <a:effectLst/>
                        <a:latin typeface="AR P丸ゴシック体M" charset="-128"/>
                        <a:ea typeface="AR P丸ゴシック体M" charset="-128"/>
                        <a:cs typeface="AR P丸ゴシック体M" charset="-128"/>
                      </a:endParaRPr>
                    </a:p>
                  </a:txBody>
                  <a:tcPr marL="91444" marR="91444" marT="45669" marB="4566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400" b="0" i="0" u="none" strike="noStrike" cap="none" normalizeH="0" baseline="0">
                          <a:ln>
                            <a:noFill/>
                          </a:ln>
                          <a:solidFill>
                            <a:schemeClr val="tx1"/>
                          </a:solidFill>
                          <a:effectLst/>
                          <a:latin typeface="Arial" charset="0"/>
                          <a:ea typeface="ＭＳ Ｐゴシック" charset="-128"/>
                          <a:cs typeface="ＭＳ Ｐゴシック" charset="-128"/>
                        </a:rPr>
                        <a:t>3.5±1.8</a:t>
                      </a:r>
                      <a:endParaRPr kumimoji="1" lang="ja-JP" altLang="en-US" sz="1400" b="0" i="0" u="none" strike="noStrike" cap="none" normalizeH="0" baseline="0">
                        <a:ln>
                          <a:noFill/>
                        </a:ln>
                        <a:solidFill>
                          <a:schemeClr val="tx1"/>
                        </a:solidFill>
                        <a:effectLst/>
                        <a:latin typeface="Arial" charset="0"/>
                        <a:ea typeface="ＭＳ Ｐゴシック" charset="-128"/>
                        <a:cs typeface="ＭＳ Ｐゴシック" charset="-128"/>
                      </a:endParaRPr>
                    </a:p>
                  </a:txBody>
                  <a:tcPr marL="91444" marR="91444" marT="45669" marB="456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400" b="0" i="0" u="none" strike="noStrike" cap="none" normalizeH="0" baseline="0">
                          <a:ln>
                            <a:noFill/>
                          </a:ln>
                          <a:solidFill>
                            <a:schemeClr val="tx1"/>
                          </a:solidFill>
                          <a:effectLst/>
                          <a:latin typeface="Arial" charset="0"/>
                          <a:ea typeface="ＭＳ Ｐゴシック" charset="-128"/>
                          <a:cs typeface="ＭＳ Ｐゴシック" charset="-128"/>
                        </a:rPr>
                        <a:t>3.9±2.0</a:t>
                      </a:r>
                      <a:endParaRPr kumimoji="1" lang="en-US" altLang="ja-JP" sz="1400" b="0" i="0" u="none" strike="noStrike" cap="none" normalizeH="0" baseline="0">
                        <a:ln>
                          <a:noFill/>
                        </a:ln>
                        <a:solidFill>
                          <a:schemeClr val="tx1"/>
                        </a:solidFill>
                        <a:effectLst/>
                        <a:latin typeface="AR P丸ゴシック体M" charset="-128"/>
                        <a:ea typeface="AR P丸ゴシック体M" charset="-128"/>
                        <a:cs typeface="AR P丸ゴシック体M" charset="-128"/>
                      </a:endParaRPr>
                    </a:p>
                  </a:txBody>
                  <a:tcPr marL="91444" marR="91444" marT="45669" marB="456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400" b="0" i="0" u="none" strike="noStrike" cap="none" normalizeH="0" baseline="0">
                          <a:ln>
                            <a:noFill/>
                          </a:ln>
                          <a:solidFill>
                            <a:schemeClr val="tx1"/>
                          </a:solidFill>
                          <a:effectLst/>
                          <a:latin typeface="Arial" charset="0"/>
                          <a:ea typeface="ＭＳ Ｐゴシック" charset="-128"/>
                          <a:cs typeface="ＭＳ Ｐゴシック" charset="-128"/>
                        </a:rPr>
                        <a:t>7.4±3.8</a:t>
                      </a:r>
                      <a:endParaRPr kumimoji="1" lang="ja-JP" altLang="en-US" sz="1400" b="0" i="0" u="none" strike="noStrike" cap="none" normalizeH="0" baseline="0">
                        <a:ln>
                          <a:noFill/>
                        </a:ln>
                        <a:solidFill>
                          <a:schemeClr val="tx1"/>
                        </a:solidFill>
                        <a:effectLst/>
                        <a:latin typeface="AR P丸ゴシック体M" charset="-128"/>
                        <a:ea typeface="AR P丸ゴシック体M" charset="-128"/>
                        <a:cs typeface="AR P丸ゴシック体M" charset="-128"/>
                      </a:endParaRPr>
                    </a:p>
                  </a:txBody>
                  <a:tcPr marL="91444" marR="91444" marT="45669" marB="456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dirty="0">
                          <a:ln>
                            <a:noFill/>
                          </a:ln>
                          <a:solidFill>
                            <a:schemeClr val="tx1"/>
                          </a:solidFill>
                          <a:effectLst/>
                          <a:latin typeface="AR P丸ゴシック体M" charset="-128"/>
                          <a:ea typeface="AR P丸ゴシック体M" charset="-128"/>
                          <a:cs typeface="AR P丸ゴシック体M" charset="-128"/>
                        </a:rPr>
                        <a:t>検出限界以下</a:t>
                      </a:r>
                      <a:endParaRPr kumimoji="1" lang="en-US" altLang="ja-JP" sz="1400" b="0" i="0" u="none" strike="noStrike" cap="none" normalizeH="0" baseline="0" dirty="0">
                        <a:ln>
                          <a:noFill/>
                        </a:ln>
                        <a:solidFill>
                          <a:schemeClr val="tx1"/>
                        </a:solidFill>
                        <a:effectLst/>
                        <a:latin typeface="AR P丸ゴシック体M" charset="-128"/>
                        <a:ea typeface="AR P丸ゴシック体M" charset="-128"/>
                        <a:cs typeface="AR P丸ゴシック体M" charset="-128"/>
                      </a:endParaRPr>
                    </a:p>
                  </a:txBody>
                  <a:tcPr marL="91444" marR="91444" marT="45669" marB="4566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2" name="図 1" descr="PP.No44 牛乳(角田支援).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67247" y="370187"/>
            <a:ext cx="5776753" cy="5003985"/>
          </a:xfrm>
          <a:prstGeom prst="rect">
            <a:avLst/>
          </a:prstGeom>
        </p:spPr>
      </p:pic>
      <p:sp>
        <p:nvSpPr>
          <p:cNvPr id="10" name="大波 9"/>
          <p:cNvSpPr/>
          <p:nvPr/>
        </p:nvSpPr>
        <p:spPr>
          <a:xfrm>
            <a:off x="7319962" y="1262822"/>
            <a:ext cx="1235075" cy="883477"/>
          </a:xfrm>
          <a:prstGeom prst="wave">
            <a:avLst/>
          </a:prstGeom>
          <a:solidFill>
            <a:srgbClr val="1C9C21"/>
          </a:solidFill>
        </p:spPr>
        <p:style>
          <a:lnRef idx="0">
            <a:schemeClr val="dk1"/>
          </a:lnRef>
          <a:fillRef idx="3">
            <a:schemeClr val="dk1"/>
          </a:fillRef>
          <a:effectRef idx="3">
            <a:schemeClr val="dk1"/>
          </a:effectRef>
          <a:fontRef idx="minor">
            <a:schemeClr val="lt1"/>
          </a:fontRef>
        </p:style>
        <p:txBody>
          <a:bodyPr rtlCol="0" anchor="ctr"/>
          <a:lstStyle/>
          <a:p>
            <a:pPr algn="ctr"/>
            <a:r>
              <a:rPr kumimoji="1" lang="ja-JP" altLang="en-US" sz="2000" b="1" dirty="0" smtClean="0"/>
              <a:t>給食</a:t>
            </a:r>
          </a:p>
          <a:p>
            <a:pPr algn="ctr"/>
            <a:r>
              <a:rPr kumimoji="1" lang="ja-JP" altLang="en-US" sz="2000" b="1" dirty="0" smtClean="0"/>
              <a:t>牛乳</a:t>
            </a:r>
            <a:endParaRPr kumimoji="1" lang="en-US" altLang="ja-JP" sz="2000" b="1" dirty="0" smtClean="0"/>
          </a:p>
        </p:txBody>
      </p:sp>
      <p:pic>
        <p:nvPicPr>
          <p:cNvPr id="11" name="図 4" descr="放射性Cs食品基準(1stApril'12).png"/>
          <p:cNvPicPr>
            <a:picLocks noChangeAspect="1"/>
          </p:cNvPicPr>
          <p:nvPr/>
        </p:nvPicPr>
        <p:blipFill>
          <a:blip r:embed="rId3"/>
          <a:srcRect/>
          <a:stretch>
            <a:fillRect/>
          </a:stretch>
        </p:blipFill>
        <p:spPr bwMode="auto">
          <a:xfrm>
            <a:off x="206534" y="1631123"/>
            <a:ext cx="3160713" cy="3897313"/>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a:spLocks noGrp="1"/>
          </p:cNvSpPr>
          <p:nvPr>
            <p:ph type="title"/>
          </p:nvPr>
        </p:nvSpPr>
        <p:spPr>
          <a:xfrm>
            <a:off x="0" y="1103927"/>
            <a:ext cx="8805528" cy="486678"/>
          </a:xfrm>
          <a:extLst/>
        </p:spPr>
        <p:txBody>
          <a:bodyPr>
            <a:normAutofit/>
          </a:bodyPr>
          <a:lstStyle/>
          <a:p>
            <a:pPr fontAlgn="auto">
              <a:spcAft>
                <a:spcPts val="0"/>
              </a:spcAft>
              <a:defRPr/>
            </a:pPr>
            <a:r>
              <a:rPr lang="ja-JP" alt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mj-cs"/>
              </a:rPr>
              <a:t>スプーン一杯の</a:t>
            </a:r>
            <a:r>
              <a:rPr lang="en-US" altLang="ja-JP" sz="2400" b="1" baseline="3000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mj-cs"/>
              </a:rPr>
              <a:t>134</a:t>
            </a:r>
            <a:r>
              <a:rPr lang="en-US" altLang="ja-JP"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mj-cs"/>
              </a:rPr>
              <a:t>Cs</a:t>
            </a:r>
            <a:r>
              <a:rPr lang="ja-JP" alt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mj-cs"/>
              </a:rPr>
              <a:t>で大騒ぎ、差し当たっての課題は？</a:t>
            </a:r>
            <a:endParaRPr lang="ja-JP" alt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mj-cs"/>
            </a:endParaRPr>
          </a:p>
        </p:txBody>
      </p:sp>
      <p:sp>
        <p:nvSpPr>
          <p:cNvPr id="5" name="コンテンツ プレースホルダ 2"/>
          <p:cNvSpPr>
            <a:spLocks noGrp="1"/>
          </p:cNvSpPr>
          <p:nvPr>
            <p:ph idx="1"/>
          </p:nvPr>
        </p:nvSpPr>
        <p:spPr>
          <a:xfrm>
            <a:off x="502920" y="530352"/>
            <a:ext cx="8183880" cy="573575"/>
          </a:xfrm>
          <a:extLst/>
        </p:spPr>
        <p:txBody>
          <a:bodyPr>
            <a:normAutofit/>
          </a:bodyPr>
          <a:lstStyle/>
          <a:p>
            <a:pPr marL="365760" indent="-256032" fontAlgn="auto">
              <a:spcAft>
                <a:spcPts val="0"/>
              </a:spcAft>
              <a:buClr>
                <a:schemeClr val="accent3"/>
              </a:buClr>
              <a:buFont typeface="Georgia"/>
              <a:buChar char="•"/>
              <a:defRPr/>
            </a:pPr>
            <a:r>
              <a:rPr lang="ja-JP" altLang="en-US"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mn-cs"/>
              </a:rPr>
              <a:t>放射性物質は自己主張が強い！</a:t>
            </a:r>
            <a:endParaRPr lang="ja-JP" altLang="en-US"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mn-cs"/>
            </a:endParaRPr>
          </a:p>
        </p:txBody>
      </p:sp>
      <p:sp>
        <p:nvSpPr>
          <p:cNvPr id="39940" name="テキスト ボックス 5"/>
          <p:cNvSpPr txBox="1">
            <a:spLocks noChangeArrowheads="1"/>
          </p:cNvSpPr>
          <p:nvPr/>
        </p:nvSpPr>
        <p:spPr bwMode="auto">
          <a:xfrm>
            <a:off x="819150" y="1590675"/>
            <a:ext cx="6977063" cy="369888"/>
          </a:xfrm>
          <a:prstGeom prst="rect">
            <a:avLst/>
          </a:prstGeom>
          <a:noFill/>
          <a:ln w="9525">
            <a:noFill/>
            <a:miter lim="800000"/>
            <a:headEnd/>
            <a:tailEnd/>
          </a:ln>
        </p:spPr>
        <p:txBody>
          <a:bodyPr>
            <a:prstTxWarp prst="textNoShape">
              <a:avLst/>
            </a:prstTxWarp>
            <a:spAutoFit/>
          </a:bodyPr>
          <a:lstStyle/>
          <a:p>
            <a:r>
              <a:rPr lang="ja-JP" altLang="en-US" sz="1800">
                <a:latin typeface="Georgia" charset="0"/>
                <a:ea typeface="ＭＳ 明朝" charset="-128"/>
                <a:cs typeface="ＭＳ 明朝" charset="-128"/>
              </a:rPr>
              <a:t>福島第一原子力発電所周辺</a:t>
            </a:r>
            <a:r>
              <a:rPr lang="en-US" altLang="ja-JP" sz="1800">
                <a:latin typeface="Georgia" charset="0"/>
                <a:ea typeface="ＭＳ 明朝" charset="-128"/>
                <a:cs typeface="ＭＳ 明朝" charset="-128"/>
              </a:rPr>
              <a:t>400km</a:t>
            </a:r>
            <a:r>
              <a:rPr lang="en-US" altLang="ja-JP" sz="1800" baseline="30000">
                <a:latin typeface="Georgia" charset="0"/>
                <a:ea typeface="ＭＳ 明朝" charset="-128"/>
                <a:cs typeface="ＭＳ 明朝" charset="-128"/>
              </a:rPr>
              <a:t>2</a:t>
            </a:r>
            <a:r>
              <a:rPr lang="ja-JP" altLang="en-US" sz="1800">
                <a:latin typeface="Georgia" charset="0"/>
                <a:ea typeface="ＭＳ 明朝" charset="-128"/>
                <a:cs typeface="ＭＳ 明朝" charset="-128"/>
              </a:rPr>
              <a:t>に</a:t>
            </a:r>
            <a:r>
              <a:rPr lang="en-US" altLang="ja-JP" sz="1800">
                <a:latin typeface="Georgia" charset="0"/>
                <a:ea typeface="ＭＳ 明朝" charset="-128"/>
                <a:cs typeface="ＭＳ 明朝" charset="-128"/>
              </a:rPr>
              <a:t>10</a:t>
            </a:r>
            <a:r>
              <a:rPr lang="ja-JP" altLang="en-US" sz="1800">
                <a:latin typeface="Symbol" charset="2"/>
                <a:ea typeface="ＭＳ 明朝" charset="-128"/>
                <a:cs typeface="ＭＳ 明朝" charset="-128"/>
              </a:rPr>
              <a:t>マイクロ</a:t>
            </a:r>
            <a:r>
              <a:rPr lang="en-US" altLang="ja-JP" sz="1800">
                <a:latin typeface="Georgia" charset="0"/>
                <a:ea typeface="ＭＳ 明朝" charset="-128"/>
                <a:cs typeface="ＭＳ 明朝" charset="-128"/>
              </a:rPr>
              <a:t>Sv</a:t>
            </a:r>
            <a:r>
              <a:rPr lang="ja-JP" altLang="en-US" sz="1800">
                <a:latin typeface="Georgia" charset="0"/>
                <a:ea typeface="ＭＳ 明朝" charset="-128"/>
                <a:cs typeface="ＭＳ 明朝" charset="-128"/>
              </a:rPr>
              <a:t>の線量が分布</a:t>
            </a:r>
            <a:endParaRPr lang="en-US" altLang="ja-JP" sz="1800">
              <a:latin typeface="Georgia" charset="0"/>
              <a:ea typeface="ＭＳ 明朝" charset="-128"/>
              <a:cs typeface="ＭＳ 明朝" charset="-128"/>
            </a:endParaRPr>
          </a:p>
        </p:txBody>
      </p:sp>
      <p:pic>
        <p:nvPicPr>
          <p:cNvPr id="39941" name="図 6" descr="Eqn6.pict"/>
          <p:cNvPicPr>
            <a:picLocks noChangeAspect="1"/>
          </p:cNvPicPr>
          <p:nvPr/>
        </p:nvPicPr>
        <p:blipFill>
          <a:blip r:embed="rId2"/>
          <a:srcRect/>
          <a:stretch>
            <a:fillRect/>
          </a:stretch>
        </p:blipFill>
        <p:spPr bwMode="auto">
          <a:xfrm>
            <a:off x="2400300" y="1960563"/>
            <a:ext cx="3930650" cy="392112"/>
          </a:xfrm>
          <a:prstGeom prst="rect">
            <a:avLst/>
          </a:prstGeom>
          <a:noFill/>
          <a:ln w="9525">
            <a:noFill/>
            <a:miter lim="800000"/>
            <a:headEnd/>
            <a:tailEnd/>
          </a:ln>
        </p:spPr>
      </p:pic>
      <p:sp>
        <p:nvSpPr>
          <p:cNvPr id="39942" name="テキスト ボックス 7"/>
          <p:cNvSpPr txBox="1">
            <a:spLocks noChangeArrowheads="1"/>
          </p:cNvSpPr>
          <p:nvPr/>
        </p:nvSpPr>
        <p:spPr bwMode="auto">
          <a:xfrm>
            <a:off x="819150" y="2352675"/>
            <a:ext cx="7119938" cy="831850"/>
          </a:xfrm>
          <a:prstGeom prst="rect">
            <a:avLst/>
          </a:prstGeom>
          <a:noFill/>
          <a:ln w="9525">
            <a:noFill/>
            <a:miter lim="800000"/>
            <a:headEnd/>
            <a:tailEnd/>
          </a:ln>
        </p:spPr>
        <p:txBody>
          <a:bodyPr>
            <a:prstTxWarp prst="textNoShape">
              <a:avLst/>
            </a:prstTxWarp>
            <a:spAutoFit/>
          </a:bodyPr>
          <a:lstStyle/>
          <a:p>
            <a:r>
              <a:rPr lang="ja-JP" altLang="en-US" sz="1800">
                <a:latin typeface="Georgia" charset="0"/>
                <a:ea typeface="ＭＳ 明朝" charset="-128"/>
                <a:cs typeface="ＭＳ 明朝" charset="-128"/>
              </a:rPr>
              <a:t>より、</a:t>
            </a:r>
            <a:r>
              <a:rPr lang="en-US" altLang="ja-JP" sz="1800">
                <a:latin typeface="Georgia" charset="0"/>
                <a:ea typeface="ＭＳ 明朝" charset="-128"/>
                <a:cs typeface="ＭＳ 明朝" charset="-128"/>
              </a:rPr>
              <a:t>A=2x10</a:t>
            </a:r>
            <a:r>
              <a:rPr lang="en-US" altLang="ja-JP" sz="1800" baseline="30000">
                <a:latin typeface="Georgia" charset="0"/>
                <a:ea typeface="ＭＳ 明朝" charset="-128"/>
                <a:cs typeface="ＭＳ 明朝" charset="-128"/>
              </a:rPr>
              <a:t>3</a:t>
            </a:r>
            <a:r>
              <a:rPr lang="en-US" altLang="ja-JP" sz="1800">
                <a:latin typeface="Georgia" charset="0"/>
                <a:ea typeface="ＭＳ 明朝" charset="-128"/>
                <a:cs typeface="ＭＳ 明朝" charset="-128"/>
              </a:rPr>
              <a:t>(kBq/m</a:t>
            </a:r>
            <a:r>
              <a:rPr lang="en-US" altLang="ja-JP" sz="1800" baseline="30000">
                <a:latin typeface="Georgia" charset="0"/>
                <a:ea typeface="ＭＳ 明朝" charset="-128"/>
                <a:cs typeface="ＭＳ 明朝" charset="-128"/>
              </a:rPr>
              <a:t>2</a:t>
            </a:r>
            <a:r>
              <a:rPr lang="en-US" altLang="ja-JP" sz="1800">
                <a:latin typeface="Georgia" charset="0"/>
                <a:ea typeface="ＭＳ 明朝" charset="-128"/>
                <a:cs typeface="ＭＳ 明朝" charset="-128"/>
              </a:rPr>
              <a:t>)=2x10</a:t>
            </a:r>
            <a:r>
              <a:rPr lang="en-US" altLang="ja-JP" sz="1800" baseline="30000">
                <a:latin typeface="Georgia" charset="0"/>
                <a:ea typeface="ＭＳ 明朝" charset="-128"/>
                <a:cs typeface="ＭＳ 明朝" charset="-128"/>
              </a:rPr>
              <a:t>6</a:t>
            </a:r>
            <a:r>
              <a:rPr lang="en-US" altLang="ja-JP" sz="1800">
                <a:latin typeface="Georgia" charset="0"/>
                <a:ea typeface="ＭＳ 明朝" charset="-128"/>
                <a:cs typeface="ＭＳ 明朝" charset="-128"/>
              </a:rPr>
              <a:t>(Bq/m</a:t>
            </a:r>
            <a:r>
              <a:rPr lang="en-US" altLang="ja-JP" sz="1800" baseline="30000">
                <a:latin typeface="Georgia" charset="0"/>
                <a:ea typeface="ＭＳ 明朝" charset="-128"/>
                <a:cs typeface="ＭＳ 明朝" charset="-128"/>
              </a:rPr>
              <a:t>2</a:t>
            </a:r>
            <a:r>
              <a:rPr lang="en-US" altLang="ja-JP" sz="1800">
                <a:latin typeface="Georgia" charset="0"/>
                <a:ea typeface="ＭＳ 明朝" charset="-128"/>
                <a:cs typeface="ＭＳ 明朝" charset="-128"/>
              </a:rPr>
              <a:t>).</a:t>
            </a:r>
            <a:r>
              <a:rPr lang="ja-JP" altLang="en-US" sz="1800">
                <a:latin typeface="Georgia" charset="0"/>
                <a:ea typeface="ＭＳ 明朝" charset="-128"/>
                <a:cs typeface="ＭＳ 明朝" charset="-128"/>
              </a:rPr>
              <a:t>面積を掛けて全量</a:t>
            </a:r>
            <a:r>
              <a:rPr lang="en-US" altLang="ja-JP" sz="1800">
                <a:latin typeface="Georgia" charset="0"/>
                <a:ea typeface="ＭＳ 明朝" charset="-128"/>
                <a:cs typeface="ＭＳ 明朝" charset="-128"/>
              </a:rPr>
              <a:t>Q</a:t>
            </a:r>
            <a:r>
              <a:rPr lang="ja-JP" altLang="en-US" sz="1800">
                <a:latin typeface="Georgia" charset="0"/>
                <a:ea typeface="ＭＳ 明朝" charset="-128"/>
                <a:cs typeface="ＭＳ 明朝" charset="-128"/>
              </a:rPr>
              <a:t>は</a:t>
            </a:r>
            <a:endParaRPr lang="en-US" altLang="ja-JP" sz="1800">
              <a:latin typeface="Georgia" charset="0"/>
              <a:ea typeface="ＭＳ 明朝" charset="-128"/>
              <a:cs typeface="ＭＳ 明朝" charset="-128"/>
            </a:endParaRPr>
          </a:p>
          <a:p>
            <a:r>
              <a:rPr lang="en-US" altLang="ja-JP" sz="1800">
                <a:latin typeface="Georgia" charset="0"/>
                <a:ea typeface="ＭＳ 明朝" charset="-128"/>
                <a:cs typeface="ＭＳ 明朝" charset="-128"/>
              </a:rPr>
              <a:t>                  Q=4x10</a:t>
            </a:r>
            <a:r>
              <a:rPr lang="en-US" altLang="ja-JP" sz="1800" baseline="30000">
                <a:latin typeface="Georgia" charset="0"/>
                <a:ea typeface="ＭＳ 明朝" charset="-128"/>
                <a:cs typeface="ＭＳ 明朝" charset="-128"/>
              </a:rPr>
              <a:t>2</a:t>
            </a:r>
            <a:r>
              <a:rPr lang="en-US" altLang="ja-JP" sz="1800">
                <a:latin typeface="Georgia" charset="0"/>
                <a:ea typeface="ＭＳ 明朝" charset="-128"/>
                <a:cs typeface="ＭＳ 明朝" charset="-128"/>
              </a:rPr>
              <a:t>x(10</a:t>
            </a:r>
            <a:r>
              <a:rPr lang="en-US" altLang="ja-JP" sz="1800" baseline="30000">
                <a:latin typeface="Georgia" charset="0"/>
                <a:ea typeface="ＭＳ 明朝" charset="-128"/>
                <a:cs typeface="ＭＳ 明朝" charset="-128"/>
              </a:rPr>
              <a:t>3</a:t>
            </a:r>
            <a:r>
              <a:rPr lang="en-US" altLang="ja-JP" sz="1800">
                <a:latin typeface="Georgia" charset="0"/>
                <a:ea typeface="ＭＳ 明朝" charset="-128"/>
                <a:cs typeface="ＭＳ 明朝" charset="-128"/>
              </a:rPr>
              <a:t>)</a:t>
            </a:r>
            <a:r>
              <a:rPr lang="en-US" altLang="ja-JP" sz="1800" baseline="30000">
                <a:latin typeface="Georgia" charset="0"/>
                <a:ea typeface="ＭＳ 明朝" charset="-128"/>
                <a:cs typeface="ＭＳ 明朝" charset="-128"/>
              </a:rPr>
              <a:t>2</a:t>
            </a:r>
            <a:r>
              <a:rPr lang="en-US" altLang="ja-JP" sz="1800">
                <a:latin typeface="Georgia" charset="0"/>
                <a:ea typeface="ＭＳ 明朝" charset="-128"/>
                <a:cs typeface="ＭＳ 明朝" charset="-128"/>
              </a:rPr>
              <a:t>x2x10</a:t>
            </a:r>
            <a:r>
              <a:rPr lang="en-US" altLang="ja-JP" sz="1800" baseline="30000">
                <a:latin typeface="Georgia" charset="0"/>
                <a:ea typeface="ＭＳ 明朝" charset="-128"/>
                <a:cs typeface="ＭＳ 明朝" charset="-128"/>
              </a:rPr>
              <a:t>6</a:t>
            </a:r>
            <a:r>
              <a:rPr lang="en-US" altLang="ja-JP" sz="1800">
                <a:latin typeface="Georgia" charset="0"/>
                <a:ea typeface="ＭＳ 明朝" charset="-128"/>
                <a:cs typeface="ＭＳ 明朝" charset="-128"/>
              </a:rPr>
              <a:t>=8x10</a:t>
            </a:r>
            <a:r>
              <a:rPr lang="en-US" altLang="ja-JP" sz="1800" baseline="30000">
                <a:latin typeface="Georgia" charset="0"/>
                <a:ea typeface="ＭＳ 明朝" charset="-128"/>
                <a:cs typeface="ＭＳ 明朝" charset="-128"/>
              </a:rPr>
              <a:t>14</a:t>
            </a:r>
            <a:r>
              <a:rPr lang="en-US" altLang="ja-JP" sz="1800">
                <a:latin typeface="Georgia" charset="0"/>
                <a:ea typeface="ＭＳ 明朝" charset="-128"/>
                <a:cs typeface="ＭＳ 明朝" charset="-128"/>
              </a:rPr>
              <a:t>(Bq)</a:t>
            </a:r>
          </a:p>
          <a:p>
            <a:endParaRPr lang="en-US" altLang="ja-JP" sz="1800" baseline="30000">
              <a:latin typeface="Georgia" charset="0"/>
              <a:ea typeface="ＭＳ 明朝" charset="-128"/>
              <a:cs typeface="ＭＳ 明朝" charset="-128"/>
            </a:endParaRPr>
          </a:p>
        </p:txBody>
      </p:sp>
      <p:sp>
        <p:nvSpPr>
          <p:cNvPr id="39943" name="テキスト ボックス 8"/>
          <p:cNvSpPr txBox="1">
            <a:spLocks noChangeArrowheads="1"/>
          </p:cNvSpPr>
          <p:nvPr/>
        </p:nvSpPr>
        <p:spPr bwMode="auto">
          <a:xfrm>
            <a:off x="819150" y="2908300"/>
            <a:ext cx="2587625" cy="368300"/>
          </a:xfrm>
          <a:prstGeom prst="rect">
            <a:avLst/>
          </a:prstGeom>
          <a:noFill/>
          <a:ln w="9525">
            <a:noFill/>
            <a:miter lim="800000"/>
            <a:headEnd/>
            <a:tailEnd/>
          </a:ln>
        </p:spPr>
        <p:txBody>
          <a:bodyPr>
            <a:prstTxWarp prst="textNoShape">
              <a:avLst/>
            </a:prstTxWarp>
            <a:spAutoFit/>
          </a:bodyPr>
          <a:lstStyle/>
          <a:p>
            <a:r>
              <a:rPr lang="ja-JP" altLang="en-US" sz="1800">
                <a:latin typeface="Georgia" charset="0"/>
                <a:ea typeface="ＭＳ 明朝" charset="-128"/>
                <a:cs typeface="ＭＳ 明朝" charset="-128"/>
              </a:rPr>
              <a:t>放射性物質の崩壊式：</a:t>
            </a:r>
          </a:p>
        </p:txBody>
      </p:sp>
      <p:pic>
        <p:nvPicPr>
          <p:cNvPr id="39944" name="図 9" descr="Eqn5.pict"/>
          <p:cNvPicPr>
            <a:picLocks noChangeAspect="1"/>
          </p:cNvPicPr>
          <p:nvPr/>
        </p:nvPicPr>
        <p:blipFill>
          <a:blip r:embed="rId3"/>
          <a:srcRect/>
          <a:stretch>
            <a:fillRect/>
          </a:stretch>
        </p:blipFill>
        <p:spPr bwMode="auto">
          <a:xfrm>
            <a:off x="4437063" y="2778125"/>
            <a:ext cx="3163887" cy="811213"/>
          </a:xfrm>
          <a:prstGeom prst="rect">
            <a:avLst/>
          </a:prstGeom>
          <a:noFill/>
          <a:ln w="9525">
            <a:noFill/>
            <a:miter lim="800000"/>
            <a:headEnd/>
            <a:tailEnd/>
          </a:ln>
        </p:spPr>
      </p:pic>
      <p:sp>
        <p:nvSpPr>
          <p:cNvPr id="39945" name="テキスト ボックス 10"/>
          <p:cNvSpPr txBox="1">
            <a:spLocks noChangeArrowheads="1"/>
          </p:cNvSpPr>
          <p:nvPr/>
        </p:nvSpPr>
        <p:spPr bwMode="auto">
          <a:xfrm>
            <a:off x="503238" y="3413125"/>
            <a:ext cx="8302625" cy="1200150"/>
          </a:xfrm>
          <a:prstGeom prst="rect">
            <a:avLst/>
          </a:prstGeom>
          <a:noFill/>
          <a:ln w="9525">
            <a:noFill/>
            <a:miter lim="800000"/>
            <a:headEnd/>
            <a:tailEnd/>
          </a:ln>
        </p:spPr>
        <p:txBody>
          <a:bodyPr>
            <a:prstTxWarp prst="textNoShape">
              <a:avLst/>
            </a:prstTxWarp>
            <a:spAutoFit/>
          </a:bodyPr>
          <a:lstStyle/>
          <a:p>
            <a:r>
              <a:rPr lang="ja-JP" altLang="en-US" sz="1800">
                <a:latin typeface="Georgia" charset="0"/>
                <a:ea typeface="ＭＳ 明朝" charset="-128"/>
                <a:cs typeface="ＭＳ 明朝" charset="-128"/>
              </a:rPr>
              <a:t>より、含まれる放射性物質の原子の数</a:t>
            </a:r>
            <a:r>
              <a:rPr lang="en-US" altLang="ja-JP" sz="1800" i="1">
                <a:latin typeface="Times" charset="0"/>
                <a:ea typeface="ＭＳ 明朝" charset="-128"/>
                <a:cs typeface="ＭＳ 明朝" charset="-128"/>
              </a:rPr>
              <a:t>N</a:t>
            </a:r>
            <a:r>
              <a:rPr lang="en-US" altLang="ja-JP" sz="1800" baseline="-25000">
                <a:latin typeface="Times" charset="0"/>
                <a:ea typeface="ＭＳ 明朝" charset="-128"/>
                <a:cs typeface="ＭＳ 明朝" charset="-128"/>
              </a:rPr>
              <a:t>0</a:t>
            </a:r>
            <a:r>
              <a:rPr lang="ja-JP" altLang="en-US" sz="1800">
                <a:latin typeface="Georgia" charset="0"/>
                <a:ea typeface="ＭＳ 明朝" charset="-128"/>
                <a:cs typeface="ＭＳ 明朝" charset="-128"/>
              </a:rPr>
              <a:t>は：</a:t>
            </a:r>
            <a:endParaRPr lang="en-US" altLang="ja-JP" sz="1800">
              <a:latin typeface="Georgia" charset="0"/>
              <a:ea typeface="ＭＳ 明朝" charset="-128"/>
              <a:cs typeface="ＭＳ 明朝" charset="-128"/>
            </a:endParaRPr>
          </a:p>
          <a:p>
            <a:r>
              <a:rPr lang="en-US" altLang="ja-JP" sz="1800" i="1">
                <a:latin typeface="Times" charset="0"/>
                <a:ea typeface="ＭＳ 明朝" charset="-128"/>
                <a:cs typeface="ＭＳ 明朝" charset="-128"/>
              </a:rPr>
              <a:t>N</a:t>
            </a:r>
            <a:r>
              <a:rPr lang="en-US" altLang="ja-JP" sz="1800" baseline="-25000">
                <a:latin typeface="Times" charset="0"/>
                <a:ea typeface="ＭＳ 明朝" charset="-128"/>
                <a:cs typeface="ＭＳ 明朝" charset="-128"/>
              </a:rPr>
              <a:t>0</a:t>
            </a:r>
            <a:r>
              <a:rPr lang="ja-JP" altLang="en-US" sz="1800">
                <a:latin typeface="Times" charset="0"/>
                <a:ea typeface="ＭＳ 明朝" charset="-128"/>
                <a:cs typeface="ＭＳ 明朝" charset="-128"/>
              </a:rPr>
              <a:t>＝</a:t>
            </a:r>
            <a:r>
              <a:rPr lang="en-US" altLang="ja-JP" sz="1800">
                <a:latin typeface="Times" charset="0"/>
                <a:ea typeface="ＭＳ 明朝" charset="-128"/>
                <a:cs typeface="ＭＳ 明朝" charset="-128"/>
              </a:rPr>
              <a:t>(</a:t>
            </a:r>
            <a:r>
              <a:rPr lang="en-US" altLang="ja-JP" sz="1800">
                <a:latin typeface="Georgia" charset="0"/>
                <a:ea typeface="ＭＳ 明朝" charset="-128"/>
                <a:cs typeface="ＭＳ 明朝" charset="-128"/>
              </a:rPr>
              <a:t>8x10</a:t>
            </a:r>
            <a:r>
              <a:rPr lang="en-US" altLang="ja-JP" sz="1800" baseline="30000">
                <a:latin typeface="Georgia" charset="0"/>
                <a:ea typeface="ＭＳ 明朝" charset="-128"/>
                <a:cs typeface="ＭＳ 明朝" charset="-128"/>
              </a:rPr>
              <a:t>14</a:t>
            </a:r>
            <a:r>
              <a:rPr lang="en-US" altLang="ja-JP" sz="1800">
                <a:latin typeface="Georgia" charset="0"/>
                <a:ea typeface="ＭＳ 明朝" charset="-128"/>
                <a:cs typeface="ＭＳ 明朝" charset="-128"/>
              </a:rPr>
              <a:t>/0.693)xt</a:t>
            </a:r>
            <a:r>
              <a:rPr lang="en-US" altLang="ja-JP" sz="1800" baseline="-25000">
                <a:latin typeface="Georgia" charset="0"/>
                <a:ea typeface="ＭＳ 明朝" charset="-128"/>
                <a:cs typeface="ＭＳ 明朝" charset="-128"/>
              </a:rPr>
              <a:t>1/2</a:t>
            </a:r>
            <a:r>
              <a:rPr lang="en-US" altLang="ja-JP" sz="1800">
                <a:latin typeface="Georgia" charset="0"/>
                <a:ea typeface="ＭＳ 明朝" charset="-128"/>
                <a:cs typeface="ＭＳ 明朝" charset="-128"/>
              </a:rPr>
              <a:t>,</a:t>
            </a:r>
            <a:r>
              <a:rPr lang="en-US" altLang="ja-JP" sz="1800" baseline="30000">
                <a:latin typeface="Georgia" charset="0"/>
                <a:ea typeface="ＭＳ 明朝" charset="-128"/>
                <a:cs typeface="ＭＳ 明朝" charset="-128"/>
              </a:rPr>
              <a:t>134</a:t>
            </a:r>
            <a:r>
              <a:rPr lang="en-US" altLang="ja-JP" sz="1800">
                <a:latin typeface="Georgia" charset="0"/>
                <a:ea typeface="ＭＳ 明朝" charset="-128"/>
                <a:cs typeface="ＭＳ 明朝" charset="-128"/>
              </a:rPr>
              <a:t>Cs</a:t>
            </a:r>
            <a:r>
              <a:rPr lang="ja-JP" altLang="en-US" sz="1800">
                <a:latin typeface="Georgia" charset="0"/>
                <a:ea typeface="ＭＳ 明朝" charset="-128"/>
                <a:cs typeface="ＭＳ 明朝" charset="-128"/>
              </a:rPr>
              <a:t>の半減期</a:t>
            </a:r>
            <a:r>
              <a:rPr lang="en-US" altLang="ja-JP" sz="1800">
                <a:latin typeface="Georgia" charset="0"/>
                <a:ea typeface="ＭＳ 明朝" charset="-128"/>
                <a:cs typeface="ＭＳ 明朝" charset="-128"/>
              </a:rPr>
              <a:t>2.065y</a:t>
            </a:r>
            <a:r>
              <a:rPr lang="ja-JP" altLang="en-US" sz="1800">
                <a:latin typeface="Georgia" charset="0"/>
                <a:ea typeface="ＭＳ 明朝" charset="-128"/>
                <a:cs typeface="ＭＳ 明朝" charset="-128"/>
              </a:rPr>
              <a:t>を秒に直して、</a:t>
            </a:r>
            <a:endParaRPr lang="en-US" altLang="ja-JP" sz="1800">
              <a:latin typeface="Georgia" charset="0"/>
              <a:ea typeface="ＭＳ 明朝" charset="-128"/>
              <a:cs typeface="ＭＳ 明朝" charset="-128"/>
            </a:endParaRPr>
          </a:p>
          <a:p>
            <a:r>
              <a:rPr lang="en-US" altLang="ja-JP" sz="1800">
                <a:latin typeface="Georgia" charset="0"/>
                <a:ea typeface="ＭＳ 明朝" charset="-128"/>
                <a:cs typeface="ＭＳ 明朝" charset="-128"/>
              </a:rPr>
              <a:t>=7.6x10</a:t>
            </a:r>
            <a:r>
              <a:rPr lang="en-US" altLang="ja-JP" sz="1800" baseline="30000">
                <a:latin typeface="Georgia" charset="0"/>
                <a:ea typeface="ＭＳ 明朝" charset="-128"/>
                <a:cs typeface="ＭＳ 明朝" charset="-128"/>
              </a:rPr>
              <a:t>22</a:t>
            </a:r>
            <a:r>
              <a:rPr lang="ja-JP" altLang="en-US" sz="1800">
                <a:latin typeface="Georgia" charset="0"/>
                <a:ea typeface="ＭＳ 明朝" charset="-128"/>
                <a:cs typeface="ＭＳ 明朝" charset="-128"/>
              </a:rPr>
              <a:t>個</a:t>
            </a:r>
            <a:endParaRPr lang="en-US" altLang="ja-JP" sz="1800">
              <a:latin typeface="Georgia" charset="0"/>
              <a:ea typeface="ＭＳ 明朝" charset="-128"/>
              <a:cs typeface="ＭＳ 明朝" charset="-128"/>
            </a:endParaRPr>
          </a:p>
          <a:p>
            <a:endParaRPr lang="en-US" altLang="ja-JP" sz="1800">
              <a:latin typeface="Georgia" charset="0"/>
              <a:ea typeface="ＭＳ 明朝" charset="-128"/>
              <a:cs typeface="ＭＳ 明朝" charset="-128"/>
            </a:endParaRPr>
          </a:p>
        </p:txBody>
      </p:sp>
      <p:sp>
        <p:nvSpPr>
          <p:cNvPr id="12" name="テキスト ボックス 11"/>
          <p:cNvSpPr txBox="1"/>
          <p:nvPr/>
        </p:nvSpPr>
        <p:spPr>
          <a:xfrm>
            <a:off x="1944546" y="4014439"/>
            <a:ext cx="6860981" cy="707886"/>
          </a:xfrm>
          <a:prstGeom prst="rect">
            <a:avLst/>
          </a:prstGeom>
          <a:noFill/>
        </p:spPr>
        <p:txBody>
          <a:bodyPr>
            <a:spAutoFit/>
          </a:bodyPr>
          <a:lstStyle/>
          <a:p>
            <a:pPr fontAlgn="auto">
              <a:spcBef>
                <a:spcPts val="0"/>
              </a:spcBef>
              <a:spcAft>
                <a:spcPts val="0"/>
              </a:spcAft>
              <a:defRPr/>
            </a:pPr>
            <a:r>
              <a:rPr lang="ja-JP" alt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mn-cs"/>
              </a:rPr>
              <a:t>セシウムの分子量：</a:t>
            </a:r>
            <a:r>
              <a:rPr lang="en-US" altLang="ja-JP"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mn-cs"/>
              </a:rPr>
              <a:t>134</a:t>
            </a:r>
            <a:r>
              <a:rPr lang="ja-JP" alt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mn-cs"/>
              </a:rPr>
              <a:t>とアボガドロ数</a:t>
            </a:r>
            <a:r>
              <a:rPr lang="en-US" altLang="ja-JP"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mn-cs"/>
              </a:rPr>
              <a:t>6.03x10</a:t>
            </a:r>
            <a:r>
              <a:rPr lang="en-US" altLang="ja-JP" sz="2000" b="1" cap="all" baseline="3000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mn-cs"/>
              </a:rPr>
              <a:t>23</a:t>
            </a:r>
            <a:r>
              <a:rPr lang="ja-JP" alt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mn-cs"/>
              </a:rPr>
              <a:t>を使って、セシウム</a:t>
            </a:r>
            <a:r>
              <a:rPr lang="en-US" altLang="ja-JP"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mn-cs"/>
              </a:rPr>
              <a:t>−134</a:t>
            </a:r>
            <a:r>
              <a:rPr lang="ja-JP" alt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mn-cs"/>
              </a:rPr>
              <a:t>の量は</a:t>
            </a:r>
            <a:r>
              <a:rPr lang="en-US" altLang="ja-JP"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mn-cs"/>
              </a:rPr>
              <a:t>16.4 </a:t>
            </a:r>
            <a:r>
              <a:rPr lang="ja-JP" alt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n-lt"/>
                <a:ea typeface="+mn-ea"/>
                <a:cs typeface="+mn-cs"/>
              </a:rPr>
              <a:t>グラムという事になる。</a:t>
            </a:r>
          </a:p>
        </p:txBody>
      </p:sp>
      <p:sp>
        <p:nvSpPr>
          <p:cNvPr id="39947" name="スライド番号プレースホルダ 14"/>
          <p:cNvSpPr>
            <a:spLocks noGrp="1"/>
          </p:cNvSpPr>
          <p:nvPr>
            <p:ph type="sldNum" sz="quarter" idx="12"/>
          </p:nvPr>
        </p:nvSpPr>
        <p:spPr bwMode="auto">
          <a:xfrm>
            <a:off x="8348663" y="6111875"/>
            <a:ext cx="457200" cy="365125"/>
          </a:xfrm>
          <a:noFill/>
          <a:ln>
            <a:miter lim="800000"/>
            <a:headEnd/>
            <a:tailEnd/>
          </a:ln>
        </p:spPr>
        <p:txBody>
          <a:bodyPr/>
          <a:lstStyle/>
          <a:p>
            <a:fld id="{CB7DA8F3-3D78-364E-A855-8A8D8DE4D01F}" type="slidenum">
              <a:rPr lang="ja-JP" altLang="en-US"/>
              <a:pPr/>
              <a:t>8</a:t>
            </a:fld>
            <a:endParaRPr lang="ja-JP" altLang="en-US"/>
          </a:p>
        </p:txBody>
      </p:sp>
      <p:sp>
        <p:nvSpPr>
          <p:cNvPr id="15" name="フローチャート: せん孔テープ 14"/>
          <p:cNvSpPr/>
          <p:nvPr/>
        </p:nvSpPr>
        <p:spPr>
          <a:xfrm>
            <a:off x="268288" y="4951413"/>
            <a:ext cx="2863850" cy="1906587"/>
          </a:xfrm>
          <a:prstGeom prst="flowChartPunchedTape">
            <a:avLst/>
          </a:prstGeom>
          <a:gradFill flip="none" rotWithShape="1">
            <a:gsLst>
              <a:gs pos="0">
                <a:schemeClr val="bg2"/>
              </a:gs>
              <a:gs pos="85000">
                <a:schemeClr val="accent2">
                  <a:lumMod val="40000"/>
                  <a:lumOff val="60000"/>
                </a:schemeClr>
              </a:gs>
              <a:gs pos="100000">
                <a:schemeClr val="accent1">
                  <a:shade val="85000"/>
                </a:schemeClr>
              </a:gs>
            </a:gsLst>
            <a:path path="rect">
              <a:fillToRect l="100000" t="100000"/>
            </a:path>
            <a:tileRect r="-100000" b="-100000"/>
          </a:gra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defRPr/>
            </a:pPr>
            <a:r>
              <a:rPr lang="ja-JP" altLang="en-US" sz="1800">
                <a:solidFill>
                  <a:srgbClr val="FF0000"/>
                </a:solidFill>
                <a:ea typeface="ＭＳ ゴシック" charset="-128"/>
                <a:cs typeface="ＭＳ ゴシック" charset="-128"/>
              </a:rPr>
              <a:t>高々スプーン一杯の</a:t>
            </a:r>
            <a:r>
              <a:rPr lang="en-US" altLang="ja-JP" sz="1800" baseline="30000">
                <a:solidFill>
                  <a:srgbClr val="FF0000"/>
                </a:solidFill>
                <a:ea typeface="ＭＳ ゴシック" charset="-128"/>
                <a:cs typeface="ＭＳ ゴシック" charset="-128"/>
              </a:rPr>
              <a:t>134</a:t>
            </a:r>
            <a:r>
              <a:rPr lang="en-US" altLang="ja-JP" sz="1800">
                <a:solidFill>
                  <a:srgbClr val="FF0000"/>
                </a:solidFill>
                <a:ea typeface="ＭＳ ゴシック" charset="-128"/>
                <a:cs typeface="ＭＳ ゴシック" charset="-128"/>
              </a:rPr>
              <a:t>Cs</a:t>
            </a:r>
            <a:r>
              <a:rPr lang="ja-JP" altLang="en-US" sz="1800">
                <a:solidFill>
                  <a:srgbClr val="FF0000"/>
                </a:solidFill>
                <a:ea typeface="ＭＳ ゴシック" charset="-128"/>
                <a:cs typeface="ＭＳ ゴシック" charset="-128"/>
              </a:rPr>
              <a:t>が散らばっただけで、</a:t>
            </a:r>
            <a:endParaRPr lang="en-US" altLang="ja-JP" sz="1800">
              <a:solidFill>
                <a:srgbClr val="FF0000"/>
              </a:solidFill>
              <a:ea typeface="ＭＳ ゴシック" charset="-128"/>
              <a:cs typeface="ＭＳ ゴシック" charset="-128"/>
            </a:endParaRPr>
          </a:p>
          <a:p>
            <a:pPr>
              <a:defRPr/>
            </a:pPr>
            <a:r>
              <a:rPr lang="ja-JP" altLang="en-US" sz="1800">
                <a:solidFill>
                  <a:srgbClr val="FF0000"/>
                </a:solidFill>
                <a:ea typeface="ＭＳ ゴシック" charset="-128"/>
                <a:cs typeface="ＭＳ ゴシック" charset="-128"/>
              </a:rPr>
              <a:t>福島県全域で放射能汚染</a:t>
            </a:r>
            <a:endParaRPr lang="en-US" altLang="ja-JP" sz="1800">
              <a:solidFill>
                <a:srgbClr val="FF0000"/>
              </a:solidFill>
              <a:ea typeface="ＭＳ ゴシック" charset="-128"/>
              <a:cs typeface="ＭＳ ゴシック" charset="-128"/>
            </a:endParaRPr>
          </a:p>
          <a:p>
            <a:pPr>
              <a:defRPr/>
            </a:pPr>
            <a:r>
              <a:rPr lang="ja-JP" altLang="en-US" sz="1800">
                <a:solidFill>
                  <a:srgbClr val="FF0000"/>
                </a:solidFill>
                <a:ea typeface="ＭＳ ゴシック" charset="-128"/>
                <a:cs typeface="ＭＳ ゴシック" charset="-128"/>
              </a:rPr>
              <a:t>が起きた事になっている</a:t>
            </a:r>
          </a:p>
        </p:txBody>
      </p:sp>
      <p:sp>
        <p:nvSpPr>
          <p:cNvPr id="39949" name="正方形/長方形 15"/>
          <p:cNvSpPr>
            <a:spLocks noChangeArrowheads="1"/>
          </p:cNvSpPr>
          <p:nvPr/>
        </p:nvSpPr>
        <p:spPr bwMode="auto">
          <a:xfrm>
            <a:off x="3875088" y="5321300"/>
            <a:ext cx="4811712" cy="1476375"/>
          </a:xfrm>
          <a:prstGeom prst="rect">
            <a:avLst/>
          </a:prstGeom>
          <a:noFill/>
          <a:ln w="9525">
            <a:noFill/>
            <a:miter lim="800000"/>
            <a:headEnd/>
            <a:tailEnd/>
          </a:ln>
        </p:spPr>
        <p:txBody>
          <a:bodyPr>
            <a:prstTxWarp prst="textNoShape">
              <a:avLst/>
            </a:prstTxWarp>
            <a:spAutoFit/>
          </a:bodyPr>
          <a:lstStyle/>
          <a:p>
            <a:r>
              <a:rPr lang="en-US" altLang="ja-JP" sz="1800" u="sng">
                <a:solidFill>
                  <a:srgbClr val="660066"/>
                </a:solidFill>
                <a:latin typeface="Georgia" charset="0"/>
                <a:ea typeface="ＭＳ 明朝" charset="-128"/>
                <a:cs typeface="ＭＳ 明朝" charset="-128"/>
              </a:rPr>
              <a:t>※</a:t>
            </a:r>
            <a:r>
              <a:rPr lang="ja-JP" altLang="en-US" sz="1800" u="sng">
                <a:solidFill>
                  <a:srgbClr val="660066"/>
                </a:solidFill>
                <a:latin typeface="Georgia" charset="0"/>
                <a:ea typeface="ＭＳ 明朝" charset="-128"/>
                <a:cs typeface="ＭＳ 明朝" charset="-128"/>
              </a:rPr>
              <a:t>差し当たって緊急に</a:t>
            </a:r>
            <a:r>
              <a:rPr lang="ja-JP" altLang="en-US" sz="1800" u="sng">
                <a:solidFill>
                  <a:srgbClr val="FF0000"/>
                </a:solidFill>
                <a:latin typeface="Georgia" charset="0"/>
                <a:ea typeface="ＭＳ 明朝" charset="-128"/>
                <a:cs typeface="ＭＳ 明朝" charset="-128"/>
              </a:rPr>
              <a:t>被曝の低減</a:t>
            </a:r>
            <a:endParaRPr lang="en-US" altLang="ja-JP" sz="1800" u="sng">
              <a:solidFill>
                <a:srgbClr val="FF0000"/>
              </a:solidFill>
              <a:latin typeface="Georgia" charset="0"/>
              <a:ea typeface="ＭＳ 明朝" charset="-128"/>
              <a:cs typeface="ＭＳ 明朝" charset="-128"/>
            </a:endParaRPr>
          </a:p>
          <a:p>
            <a:r>
              <a:rPr lang="en-US" altLang="ja-JP" sz="1800" u="sng">
                <a:solidFill>
                  <a:srgbClr val="660066"/>
                </a:solidFill>
                <a:latin typeface="Georgia" charset="0"/>
                <a:ea typeface="ＭＳ 明朝" charset="-128"/>
                <a:cs typeface="ＭＳ 明朝" charset="-128"/>
              </a:rPr>
              <a:t>☞</a:t>
            </a:r>
            <a:r>
              <a:rPr lang="ja-JP" altLang="en-US" sz="1800" u="sng">
                <a:solidFill>
                  <a:srgbClr val="660066"/>
                </a:solidFill>
                <a:latin typeface="Georgia" charset="0"/>
                <a:ea typeface="ＭＳ 明朝" charset="-128"/>
                <a:cs typeface="ＭＳ 明朝" charset="-128"/>
              </a:rPr>
              <a:t>放射性物質を閉じ込めたままで、有効な方法で余熱を除去する冷却系を構築する事</a:t>
            </a:r>
            <a:endParaRPr lang="en-US" altLang="ja-JP" sz="1800" u="sng">
              <a:solidFill>
                <a:srgbClr val="660066"/>
              </a:solidFill>
              <a:latin typeface="Georgia" charset="0"/>
              <a:ea typeface="ＭＳ 明朝" charset="-128"/>
              <a:cs typeface="ＭＳ 明朝" charset="-128"/>
            </a:endParaRPr>
          </a:p>
          <a:p>
            <a:r>
              <a:rPr lang="en-US" altLang="ja-JP" sz="1800" u="sng">
                <a:solidFill>
                  <a:srgbClr val="660066"/>
                </a:solidFill>
                <a:latin typeface="Georgia" charset="0"/>
                <a:ea typeface="ＭＳ 明朝" charset="-128"/>
                <a:cs typeface="ＭＳ 明朝" charset="-128"/>
              </a:rPr>
              <a:t>☞</a:t>
            </a:r>
            <a:r>
              <a:rPr lang="en-US" altLang="ja-JP" sz="1800" u="sng" baseline="30000">
                <a:solidFill>
                  <a:srgbClr val="660066"/>
                </a:solidFill>
                <a:latin typeface="Georgia" charset="0"/>
                <a:ea typeface="ＭＳ 明朝" charset="-128"/>
                <a:cs typeface="ＭＳ 明朝" charset="-128"/>
              </a:rPr>
              <a:t>134,137</a:t>
            </a:r>
            <a:r>
              <a:rPr lang="en-US" altLang="ja-JP" sz="1800" u="sng">
                <a:solidFill>
                  <a:srgbClr val="660066"/>
                </a:solidFill>
                <a:latin typeface="Georgia" charset="0"/>
                <a:ea typeface="ＭＳ 明朝" charset="-128"/>
                <a:cs typeface="ＭＳ 明朝" charset="-128"/>
              </a:rPr>
              <a:t>Cs</a:t>
            </a:r>
            <a:r>
              <a:rPr lang="ja-JP" altLang="en-US" sz="1800" u="sng">
                <a:solidFill>
                  <a:srgbClr val="660066"/>
                </a:solidFill>
                <a:latin typeface="Georgia" charset="0"/>
                <a:ea typeface="ＭＳ 明朝" charset="-128"/>
                <a:cs typeface="ＭＳ 明朝" charset="-128"/>
              </a:rPr>
              <a:t>など放射性物質による土壌の除染</a:t>
            </a:r>
            <a:endParaRPr lang="en-US" altLang="ja-JP" sz="1800" u="sng">
              <a:solidFill>
                <a:srgbClr val="660066"/>
              </a:solidFill>
              <a:latin typeface="Georgia" charset="0"/>
              <a:ea typeface="ＭＳ 明朝" charset="-128"/>
              <a:cs typeface="ＭＳ 明朝" charset="-128"/>
            </a:endParaRPr>
          </a:p>
          <a:p>
            <a:r>
              <a:rPr lang="en-US" altLang="ja-JP" sz="1800" u="sng">
                <a:solidFill>
                  <a:srgbClr val="660066"/>
                </a:solidFill>
                <a:latin typeface="Georgia" charset="0"/>
                <a:ea typeface="ＭＳ 明朝" charset="-128"/>
                <a:cs typeface="ＭＳ 明朝" charset="-128"/>
              </a:rPr>
              <a:t>☞</a:t>
            </a:r>
            <a:r>
              <a:rPr lang="ja-JP" altLang="en-US" sz="1800" u="sng">
                <a:solidFill>
                  <a:srgbClr val="660066"/>
                </a:solidFill>
                <a:latin typeface="Georgia" charset="0"/>
                <a:ea typeface="ＭＳ 明朝" charset="-128"/>
                <a:cs typeface="ＭＳ 明朝" charset="-128"/>
              </a:rPr>
              <a:t>大量の汚染水の除去</a:t>
            </a:r>
            <a:endParaRPr lang="en-US" altLang="ja-JP" sz="1800" u="sng">
              <a:solidFill>
                <a:srgbClr val="660066"/>
              </a:solidFill>
              <a:latin typeface="Georgia" charset="0"/>
              <a:ea typeface="ＭＳ 明朝" charset="-128"/>
              <a:cs typeface="ＭＳ 明朝" charset="-128"/>
            </a:endParaRPr>
          </a:p>
        </p:txBody>
      </p:sp>
      <p:sp>
        <p:nvSpPr>
          <p:cNvPr id="39950" name="テキスト ボックス 16"/>
          <p:cNvSpPr txBox="1">
            <a:spLocks noChangeArrowheads="1"/>
          </p:cNvSpPr>
          <p:nvPr/>
        </p:nvSpPr>
        <p:spPr bwMode="auto">
          <a:xfrm>
            <a:off x="3406775" y="4951413"/>
            <a:ext cx="5032375" cy="369887"/>
          </a:xfrm>
          <a:prstGeom prst="rect">
            <a:avLst/>
          </a:prstGeom>
          <a:noFill/>
          <a:ln w="9525">
            <a:noFill/>
            <a:miter lim="800000"/>
            <a:headEnd/>
            <a:tailEnd/>
          </a:ln>
        </p:spPr>
        <p:txBody>
          <a:bodyPr wrap="none">
            <a:prstTxWarp prst="textNoShape">
              <a:avLst/>
            </a:prstTxWarp>
            <a:spAutoFit/>
          </a:bodyPr>
          <a:lstStyle/>
          <a:p>
            <a:r>
              <a:rPr lang="ja-JP" altLang="en-US" sz="1800">
                <a:solidFill>
                  <a:srgbClr val="008000"/>
                </a:solidFill>
                <a:latin typeface="Georgia" charset="0"/>
                <a:ea typeface="ＭＳ ゴシック" charset="-128"/>
                <a:cs typeface="ＭＳ ゴシック" charset="-128"/>
              </a:rPr>
              <a:t>今求められている事（当面する中長期の課題）</a:t>
            </a: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73182" y="542636"/>
            <a:ext cx="8762856" cy="1293091"/>
          </a:xfrm>
        </p:spPr>
        <p:txBody>
          <a:bodyPr/>
          <a:lstStyle/>
          <a:p>
            <a:pPr algn="r" eaLnBrk="0" hangingPunct="0"/>
            <a:r>
              <a:rPr lang="ja-JP" altLang="en-US" sz="2000" dirty="0">
                <a:solidFill>
                  <a:srgbClr val="FF6600"/>
                </a:solidFill>
              </a:rPr>
              <a:t>“まとめ” に替えて</a:t>
            </a:r>
            <a:r>
              <a:rPr lang="ja-JP" altLang="ja-JP" sz="3200" dirty="0" smtClean="0">
                <a:ea typeface="+mn-ea"/>
              </a:rPr>
              <a:t>原子力災害の健康への今後の影響</a:t>
            </a:r>
            <a:r>
              <a:rPr lang="en-US" altLang="ja-JP" sz="3200" dirty="0" smtClean="0">
                <a:ea typeface="+mn-ea"/>
              </a:rPr>
              <a:t/>
            </a:r>
            <a:br>
              <a:rPr lang="en-US" altLang="ja-JP" sz="3200" dirty="0" smtClean="0">
                <a:ea typeface="+mn-ea"/>
              </a:rPr>
            </a:br>
            <a:r>
              <a:rPr lang="ja-JP" altLang="ja-JP" sz="1400" dirty="0"/>
              <a:t>国際被曝医療協会名誉</a:t>
            </a:r>
            <a:r>
              <a:rPr lang="ja-JP" altLang="ja-JP" sz="1400" dirty="0" smtClean="0"/>
              <a:t>会長</a:t>
            </a:r>
            <a:r>
              <a:rPr lang="ja-JP" altLang="ja-JP" sz="2000" dirty="0"/>
              <a:t>　</a:t>
            </a:r>
            <a:r>
              <a:rPr lang="ja-JP" altLang="ja-JP" sz="2400" dirty="0"/>
              <a:t>長瀧</a:t>
            </a:r>
            <a:r>
              <a:rPr lang="ja-JP" altLang="ja-JP" sz="2400" dirty="0" smtClean="0"/>
              <a:t>重信</a:t>
            </a:r>
            <a:endParaRPr kumimoji="1" lang="ja-JP" altLang="en-US" sz="2400" dirty="0">
              <a:ea typeface="+mn-ea"/>
            </a:endParaRPr>
          </a:p>
        </p:txBody>
      </p:sp>
      <p:sp>
        <p:nvSpPr>
          <p:cNvPr id="4" name="スライド番号プレースホルダー 3"/>
          <p:cNvSpPr>
            <a:spLocks noGrp="1"/>
          </p:cNvSpPr>
          <p:nvPr>
            <p:ph type="sldNum" sz="quarter" idx="12"/>
          </p:nvPr>
        </p:nvSpPr>
        <p:spPr/>
        <p:txBody>
          <a:bodyPr/>
          <a:lstStyle/>
          <a:p>
            <a:pPr>
              <a:defRPr/>
            </a:pPr>
            <a:fld id="{52436384-CEB5-614D-B30E-FFE4A538D42A}" type="slidenum">
              <a:rPr lang="ja-JP" altLang="en-US" smtClean="0"/>
              <a:pPr>
                <a:defRPr/>
              </a:pPr>
              <a:t>9</a:t>
            </a:fld>
            <a:endParaRPr lang="ja-JP" altLang="en-US"/>
          </a:p>
        </p:txBody>
      </p:sp>
      <p:sp>
        <p:nvSpPr>
          <p:cNvPr id="8" name="テキスト ボックス 7"/>
          <p:cNvSpPr txBox="1"/>
          <p:nvPr/>
        </p:nvSpPr>
        <p:spPr>
          <a:xfrm>
            <a:off x="1" y="1994191"/>
            <a:ext cx="3454036" cy="4832092"/>
          </a:xfrm>
          <a:prstGeom prst="rect">
            <a:avLst/>
          </a:prstGeom>
          <a:noFill/>
        </p:spPr>
        <p:txBody>
          <a:bodyPr wrap="square" rtlCol="0">
            <a:spAutoFit/>
          </a:bodyPr>
          <a:lstStyle/>
          <a:p>
            <a:r>
              <a:rPr lang="ja-JP" altLang="en-US" sz="1400" dirty="0" smtClean="0"/>
              <a:t>・・・・</a:t>
            </a:r>
            <a:r>
              <a:rPr lang="ja-JP" altLang="ja-JP" sz="1400" dirty="0" smtClean="0"/>
              <a:t>最も</a:t>
            </a:r>
            <a:r>
              <a:rPr lang="ja-JP" altLang="ja-JP" sz="1400" dirty="0"/>
              <a:t>注意しなければならないのは</a:t>
            </a:r>
            <a:r>
              <a:rPr lang="en-US" altLang="ja-JP" sz="1400" dirty="0">
                <a:solidFill>
                  <a:srgbClr val="FF0000"/>
                </a:solidFill>
              </a:rPr>
              <a:t>,</a:t>
            </a:r>
            <a:r>
              <a:rPr lang="ja-JP" altLang="ja-JP" sz="1400" dirty="0">
                <a:solidFill>
                  <a:srgbClr val="FF0000"/>
                </a:solidFill>
              </a:rPr>
              <a:t>科学的文献は膨大であり</a:t>
            </a:r>
            <a:r>
              <a:rPr lang="en-US" altLang="ja-JP" sz="1400" dirty="0">
                <a:solidFill>
                  <a:srgbClr val="FF0000"/>
                </a:solidFill>
              </a:rPr>
              <a:t>,</a:t>
            </a:r>
            <a:r>
              <a:rPr lang="ja-JP" altLang="ja-JP" sz="1400" dirty="0">
                <a:solidFill>
                  <a:srgbClr val="FF0000"/>
                </a:solidFill>
              </a:rPr>
              <a:t>都合の良い文献だけを引用すれば</a:t>
            </a:r>
            <a:r>
              <a:rPr lang="en-US" altLang="ja-JP" sz="1400" dirty="0">
                <a:solidFill>
                  <a:srgbClr val="FF0000"/>
                </a:solidFill>
              </a:rPr>
              <a:t>,</a:t>
            </a:r>
            <a:r>
              <a:rPr lang="ja-JP" altLang="ja-JP" sz="1400" dirty="0">
                <a:solidFill>
                  <a:srgbClr val="FF0000"/>
                </a:solidFill>
              </a:rPr>
              <a:t>どのような主張も「科学的に」という言葉で表現できるということである</a:t>
            </a:r>
            <a:r>
              <a:rPr lang="en-US" altLang="ja-JP" sz="1400" dirty="0">
                <a:solidFill>
                  <a:srgbClr val="FF0000"/>
                </a:solidFill>
              </a:rPr>
              <a:t>.</a:t>
            </a:r>
            <a:r>
              <a:rPr lang="ja-JP" altLang="ja-JP" sz="1400" dirty="0"/>
              <a:t>そして</a:t>
            </a:r>
            <a:r>
              <a:rPr lang="en-US" altLang="ja-JP" sz="1400" dirty="0"/>
              <a:t>,</a:t>
            </a:r>
            <a:r>
              <a:rPr lang="ja-JP" altLang="ja-JP" sz="1400" dirty="0"/>
              <a:t>専門家が様々な自分の立場を科学的という錦の御旗のもとに杜会に主張すれば</a:t>
            </a:r>
            <a:r>
              <a:rPr lang="en-US" altLang="ja-JP" sz="1400" dirty="0"/>
              <a:t>,</a:t>
            </a:r>
            <a:r>
              <a:rPr lang="ja-JP" altLang="ja-JP" sz="1400" dirty="0"/>
              <a:t>杜会は混乱する</a:t>
            </a:r>
            <a:r>
              <a:rPr lang="en-US" altLang="ja-JP" sz="1400" dirty="0"/>
              <a:t>.</a:t>
            </a:r>
            <a:r>
              <a:rPr lang="ja-JP" altLang="ja-JP" sz="1400" dirty="0"/>
              <a:t>現在の</a:t>
            </a:r>
            <a:r>
              <a:rPr lang="en-US" altLang="ja-JP" sz="1400" dirty="0"/>
              <a:t>20mSv</a:t>
            </a:r>
            <a:r>
              <a:rPr lang="ja-JP" altLang="ja-JP" sz="1400" dirty="0"/>
              <a:t>の健康影響の議論は</a:t>
            </a:r>
            <a:r>
              <a:rPr lang="en-US" altLang="ja-JP" sz="1400" dirty="0"/>
              <a:t>,</a:t>
            </a:r>
            <a:r>
              <a:rPr lang="ja-JP" altLang="ja-JP" sz="1400" dirty="0"/>
              <a:t>まさにその例であり</a:t>
            </a:r>
            <a:r>
              <a:rPr lang="en-US" altLang="ja-JP" sz="1400" dirty="0"/>
              <a:t>,</a:t>
            </a:r>
            <a:r>
              <a:rPr lang="ja-JP" altLang="ja-JP" sz="1400" dirty="0"/>
              <a:t>杜会を混乱させ被害を受け苦しんでいる方々の救済には結びつかない</a:t>
            </a:r>
            <a:r>
              <a:rPr lang="en-US" altLang="ja-JP" sz="1400" dirty="0"/>
              <a:t>.</a:t>
            </a:r>
            <a:r>
              <a:rPr lang="ja-JP" altLang="ja-JP" sz="1400" dirty="0">
                <a:solidFill>
                  <a:srgbClr val="FF0000"/>
                </a:solidFill>
              </a:rPr>
              <a:t>科学的な議論は科学者の杜会で行い</a:t>
            </a:r>
            <a:r>
              <a:rPr lang="en-US" altLang="ja-JP" sz="1400" dirty="0">
                <a:solidFill>
                  <a:srgbClr val="FF0000"/>
                </a:solidFill>
              </a:rPr>
              <a:t>,</a:t>
            </a:r>
            <a:r>
              <a:rPr lang="ja-JP" altLang="ja-JP" sz="1400" dirty="0">
                <a:solidFill>
                  <a:srgbClr val="FF0000"/>
                </a:solidFill>
              </a:rPr>
              <a:t>科学者から杜会への提案はひとつにまとめられるべきである</a:t>
            </a:r>
            <a:r>
              <a:rPr lang="en-US" altLang="ja-JP" sz="1400" dirty="0">
                <a:solidFill>
                  <a:srgbClr val="FF0000"/>
                </a:solidFill>
              </a:rPr>
              <a:t>.</a:t>
            </a:r>
            <a:r>
              <a:rPr lang="ja-JP" altLang="ja-JP" sz="1400" dirty="0"/>
              <a:t>そのような世界の要請を受けて</a:t>
            </a:r>
            <a:r>
              <a:rPr lang="en-US" altLang="ja-JP" sz="1400" dirty="0"/>
              <a:t>,</a:t>
            </a:r>
            <a:r>
              <a:rPr lang="ja-JP" altLang="ja-JP" sz="1400" dirty="0"/>
              <a:t>現在は</a:t>
            </a:r>
            <a:r>
              <a:rPr lang="en-US" altLang="ja-JP" sz="1400" dirty="0"/>
              <a:t>UNSCEAR,ICRP</a:t>
            </a:r>
            <a:r>
              <a:rPr lang="ja-JP" altLang="ja-JP" sz="1400" dirty="0"/>
              <a:t>などのように</a:t>
            </a:r>
            <a:r>
              <a:rPr lang="en-US" altLang="ja-JP" sz="1400" dirty="0"/>
              <a:t>,</a:t>
            </a:r>
            <a:r>
              <a:rPr lang="ja-JP" altLang="ja-JP" sz="1400" dirty="0"/>
              <a:t>放線線に関する世界の論文を集めて世界の学者が討論して</a:t>
            </a:r>
            <a:r>
              <a:rPr lang="en-US" altLang="ja-JP" sz="1400" dirty="0"/>
              <a:t>,</a:t>
            </a:r>
            <a:r>
              <a:rPr lang="ja-JP" altLang="ja-JP" sz="1400" dirty="0"/>
              <a:t>世界の合意を発表するという形式が定着している</a:t>
            </a:r>
            <a:r>
              <a:rPr lang="en-US" altLang="ja-JP" sz="1400" dirty="0"/>
              <a:t>.</a:t>
            </a:r>
            <a:r>
              <a:rPr lang="ja-JP" altLang="ja-JP" sz="1400" dirty="0"/>
              <a:t>この合意に正しく反論できる学術的業績を持つ個人の科学者はいないはずである</a:t>
            </a:r>
            <a:r>
              <a:rPr lang="en-US" altLang="ja-JP" sz="1400" dirty="0"/>
              <a:t>.</a:t>
            </a:r>
            <a:r>
              <a:rPr lang="ja-JP" altLang="ja-JP" sz="1400" dirty="0">
                <a:solidFill>
                  <a:srgbClr val="FF0000"/>
                </a:solidFill>
              </a:rPr>
              <a:t>この講演では国際的な合意にしたがってお話しする</a:t>
            </a:r>
            <a:r>
              <a:rPr lang="en-US" altLang="ja-JP" sz="1400" dirty="0">
                <a:solidFill>
                  <a:srgbClr val="FF0000"/>
                </a:solidFill>
              </a:rPr>
              <a:t>.</a:t>
            </a:r>
            <a:r>
              <a:rPr lang="ja-JP" altLang="ja-JP" sz="1400" dirty="0"/>
              <a:t>国際的に意見が一致していない範囲は科学的には不確実</a:t>
            </a:r>
            <a:r>
              <a:rPr lang="en-US" altLang="ja-JP" sz="1400" dirty="0"/>
              <a:t>,</a:t>
            </a:r>
            <a:r>
              <a:rPr lang="ja-JP" altLang="ja-JP" sz="1400" dirty="0"/>
              <a:t>不明と積極的に表現し</a:t>
            </a:r>
            <a:r>
              <a:rPr lang="en-US" altLang="ja-JP" sz="1400" dirty="0"/>
              <a:t>,</a:t>
            </a:r>
            <a:r>
              <a:rPr lang="ja-JP" altLang="ja-JP" sz="1400" dirty="0"/>
              <a:t>杜会の判断を待つこととする</a:t>
            </a:r>
            <a:r>
              <a:rPr lang="en-US" altLang="ja-JP" sz="1400" dirty="0"/>
              <a:t>.</a:t>
            </a:r>
            <a:r>
              <a:rPr lang="ja-JP" altLang="ja-JP" sz="1400" dirty="0"/>
              <a:t> </a:t>
            </a:r>
            <a:endParaRPr lang="ja-JP" altLang="en-US" sz="1400" dirty="0"/>
          </a:p>
        </p:txBody>
      </p:sp>
      <p:sp>
        <p:nvSpPr>
          <p:cNvPr id="9" name="縦巻き 8"/>
          <p:cNvSpPr/>
          <p:nvPr/>
        </p:nvSpPr>
        <p:spPr>
          <a:xfrm>
            <a:off x="3157297" y="1835727"/>
            <a:ext cx="3943157" cy="4906539"/>
          </a:xfrm>
          <a:prstGeom prst="verticalScroll">
            <a:avLst/>
          </a:prstGeom>
          <a:effectLst>
            <a:glow rad="139700">
              <a:schemeClr val="accent3">
                <a:satMod val="175000"/>
                <a:alpha val="40000"/>
              </a:schemeClr>
            </a:glow>
            <a:outerShdw blurRad="51500" dist="25400" dir="5400000" rotWithShape="0">
              <a:srgbClr val="000000">
                <a:alpha val="40000"/>
              </a:srgb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kumimoji="1" lang="ja-JP" altLang="en-US" dirty="0"/>
          </a:p>
        </p:txBody>
      </p:sp>
      <p:sp>
        <p:nvSpPr>
          <p:cNvPr id="12" name="テキスト ボックス 11"/>
          <p:cNvSpPr txBox="1"/>
          <p:nvPr/>
        </p:nvSpPr>
        <p:spPr>
          <a:xfrm>
            <a:off x="3567545" y="1835727"/>
            <a:ext cx="3082637" cy="4832092"/>
          </a:xfrm>
          <a:prstGeom prst="rect">
            <a:avLst/>
          </a:prstGeom>
          <a:noFill/>
        </p:spPr>
        <p:txBody>
          <a:bodyPr wrap="square" rtlCol="0">
            <a:spAutoFit/>
          </a:bodyPr>
          <a:lstStyle/>
          <a:p>
            <a:r>
              <a:rPr lang="ja-JP" altLang="en-US" sz="1400" dirty="0" smtClean="0"/>
              <a:t>・・・・</a:t>
            </a:r>
            <a:r>
              <a:rPr lang="ja-JP" altLang="ja-JP" sz="1400" dirty="0" smtClean="0"/>
              <a:t>放</a:t>
            </a:r>
            <a:r>
              <a:rPr lang="ja-JP" altLang="ja-JP" sz="1400" dirty="0"/>
              <a:t>射線の健康影響には</a:t>
            </a:r>
            <a:r>
              <a:rPr lang="en-US" altLang="ja-JP" sz="1400" dirty="0"/>
              <a:t>4</a:t>
            </a:r>
            <a:r>
              <a:rPr lang="ja-JP" altLang="ja-JP" sz="1400" dirty="0"/>
              <a:t>つの物差しが</a:t>
            </a:r>
            <a:r>
              <a:rPr lang="ja-JP" altLang="ja-JP" sz="1400" dirty="0" smtClean="0"/>
              <a:t>ある</a:t>
            </a:r>
            <a:r>
              <a:rPr lang="ja-JP" altLang="en-US" sz="1400" dirty="0" smtClean="0"/>
              <a:t>・・・</a:t>
            </a:r>
            <a:endParaRPr lang="en-US" altLang="ja-JP" sz="1400" dirty="0" smtClean="0"/>
          </a:p>
          <a:p>
            <a:r>
              <a:rPr lang="ja-JP" altLang="ja-JP" sz="1400" dirty="0">
                <a:solidFill>
                  <a:srgbClr val="FF0000"/>
                </a:solidFill>
              </a:rPr>
              <a:t>第</a:t>
            </a:r>
            <a:r>
              <a:rPr lang="en-US" altLang="ja-JP" sz="1400" dirty="0">
                <a:solidFill>
                  <a:srgbClr val="FF0000"/>
                </a:solidFill>
              </a:rPr>
              <a:t>1</a:t>
            </a:r>
            <a:r>
              <a:rPr lang="ja-JP" altLang="ja-JP" sz="1400" dirty="0"/>
              <a:t>は</a:t>
            </a:r>
            <a:r>
              <a:rPr lang="en-US" altLang="ja-JP" sz="1400" dirty="0"/>
              <a:t>,</a:t>
            </a:r>
            <a:r>
              <a:rPr lang="ja-JP" altLang="ja-JP" sz="1400" dirty="0"/>
              <a:t>科学的な物差しで</a:t>
            </a:r>
            <a:r>
              <a:rPr lang="en-US" altLang="ja-JP" sz="1400" dirty="0"/>
              <a:t>,</a:t>
            </a:r>
            <a:r>
              <a:rPr lang="ja-JP" altLang="ja-JP" sz="1400" dirty="0"/>
              <a:t>国際機関として</a:t>
            </a:r>
            <a:r>
              <a:rPr lang="en-US" altLang="ja-JP" sz="1400" dirty="0"/>
              <a:t>UNSCEAR</a:t>
            </a:r>
            <a:r>
              <a:rPr lang="ja-JP" altLang="ja-JP" sz="1400" dirty="0"/>
              <a:t>が代表的である</a:t>
            </a:r>
            <a:r>
              <a:rPr lang="en-US" altLang="ja-JP" sz="1400" dirty="0"/>
              <a:t>.</a:t>
            </a:r>
            <a:r>
              <a:rPr lang="ja-JP" altLang="ja-JP" sz="1400" dirty="0"/>
              <a:t>ここでは影響の認められる最低の線量は</a:t>
            </a:r>
            <a:r>
              <a:rPr lang="en-US" altLang="ja-JP" sz="1400" dirty="0" smtClean="0"/>
              <a:t>100</a:t>
            </a:r>
            <a:r>
              <a:rPr lang="ja-JP" altLang="en-US" sz="1400" dirty="0" smtClean="0"/>
              <a:t>　</a:t>
            </a:r>
            <a:r>
              <a:rPr lang="en-US" altLang="ja-JP" sz="1400" dirty="0" err="1" smtClean="0"/>
              <a:t>mSv</a:t>
            </a:r>
            <a:r>
              <a:rPr lang="ja-JP" altLang="ja-JP" sz="1400" dirty="0"/>
              <a:t>と明記されている</a:t>
            </a:r>
            <a:r>
              <a:rPr lang="en-US" altLang="ja-JP" sz="1400" dirty="0" smtClean="0"/>
              <a:t>.</a:t>
            </a:r>
            <a:r>
              <a:rPr lang="ja-JP" altLang="ja-JP" sz="1400" dirty="0">
                <a:solidFill>
                  <a:srgbClr val="FF0000"/>
                </a:solidFill>
              </a:rPr>
              <a:t>第</a:t>
            </a:r>
            <a:r>
              <a:rPr lang="en-US" altLang="ja-JP" sz="1400" dirty="0">
                <a:solidFill>
                  <a:srgbClr val="FF0000"/>
                </a:solidFill>
              </a:rPr>
              <a:t>2</a:t>
            </a:r>
            <a:r>
              <a:rPr lang="ja-JP" altLang="ja-JP" sz="1400" dirty="0"/>
              <a:t>は</a:t>
            </a:r>
            <a:r>
              <a:rPr lang="en-US" altLang="ja-JP" sz="1400" dirty="0" smtClean="0"/>
              <a:t>,</a:t>
            </a:r>
            <a:r>
              <a:rPr lang="ja-JP" altLang="en-US" sz="1400" dirty="0" smtClean="0"/>
              <a:t>・・・</a:t>
            </a:r>
            <a:r>
              <a:rPr lang="en-US" altLang="ja-JP" sz="1400" dirty="0" smtClean="0"/>
              <a:t>,</a:t>
            </a:r>
            <a:r>
              <a:rPr lang="ja-JP" altLang="ja-JP" sz="1400" dirty="0"/>
              <a:t>放射線の被曝はできるだけ少ないほうが良いとの立場で</a:t>
            </a:r>
            <a:r>
              <a:rPr lang="en-US" altLang="ja-JP" sz="1400" dirty="0"/>
              <a:t>,ICRP</a:t>
            </a:r>
            <a:r>
              <a:rPr lang="ja-JP" altLang="ja-JP" sz="1400" dirty="0"/>
              <a:t>の勧告が代表的である</a:t>
            </a:r>
            <a:r>
              <a:rPr lang="en-US" altLang="ja-JP" sz="1400" dirty="0"/>
              <a:t>.</a:t>
            </a:r>
            <a:r>
              <a:rPr lang="ja-JP" altLang="ja-JP" sz="1400" dirty="0"/>
              <a:t>ここでは一般人の被曝は年間</a:t>
            </a:r>
            <a:r>
              <a:rPr lang="en-US" altLang="ja-JP" sz="1400" dirty="0" smtClean="0"/>
              <a:t>lm</a:t>
            </a:r>
            <a:r>
              <a:rPr lang="ja-JP" altLang="en-US" sz="1400" dirty="0" smtClean="0"/>
              <a:t>　</a:t>
            </a:r>
            <a:r>
              <a:rPr lang="en-US" altLang="ja-JP" sz="1400" dirty="0" err="1" smtClean="0"/>
              <a:t>Sv</a:t>
            </a:r>
            <a:r>
              <a:rPr lang="ja-JP" altLang="en-US" sz="1400" dirty="0" smtClean="0"/>
              <a:t>・・・</a:t>
            </a:r>
            <a:r>
              <a:rPr lang="en-US" altLang="ja-JP" sz="1400" dirty="0" smtClean="0"/>
              <a:t>,</a:t>
            </a:r>
            <a:r>
              <a:rPr lang="ja-JP" altLang="ja-JP" sz="1400" dirty="0"/>
              <a:t>また放射線を扱う業務従事者は年間</a:t>
            </a:r>
            <a:r>
              <a:rPr lang="en-US" altLang="ja-JP" sz="1400" dirty="0" smtClean="0"/>
              <a:t>50mSv</a:t>
            </a:r>
            <a:r>
              <a:rPr lang="ja-JP" altLang="en-US" sz="1400" dirty="0" smtClean="0"/>
              <a:t>・・・</a:t>
            </a:r>
            <a:r>
              <a:rPr lang="en-US" altLang="ja-JP" sz="1400" dirty="0" smtClean="0"/>
              <a:t>,</a:t>
            </a:r>
            <a:r>
              <a:rPr lang="en-US" altLang="ja-JP" sz="1400" dirty="0"/>
              <a:t>5</a:t>
            </a:r>
            <a:r>
              <a:rPr lang="ja-JP" altLang="ja-JP" sz="1400" dirty="0"/>
              <a:t>年間で</a:t>
            </a:r>
            <a:r>
              <a:rPr lang="en-US" altLang="ja-JP" sz="1400" dirty="0"/>
              <a:t>100mSv</a:t>
            </a:r>
            <a:r>
              <a:rPr lang="en-US" altLang="ja-JP" sz="1400" dirty="0" smtClean="0"/>
              <a:t>)</a:t>
            </a:r>
            <a:r>
              <a:rPr lang="ja-JP" altLang="en-US" sz="1400" dirty="0" smtClean="0"/>
              <a:t>・・・</a:t>
            </a:r>
            <a:r>
              <a:rPr lang="ja-JP" altLang="ja-JP" sz="1400" dirty="0" smtClean="0"/>
              <a:t>しかし</a:t>
            </a:r>
            <a:r>
              <a:rPr lang="en-US" altLang="ja-JP" sz="1400" dirty="0"/>
              <a:t>,</a:t>
            </a:r>
            <a:r>
              <a:rPr lang="ja-JP" altLang="ja-JP" sz="1400" dirty="0"/>
              <a:t>緊急時被ばく状況としては</a:t>
            </a:r>
            <a:r>
              <a:rPr lang="en-US" altLang="ja-JP" sz="1400" dirty="0"/>
              <a:t>,</a:t>
            </a:r>
            <a:r>
              <a:rPr lang="ja-JP" altLang="ja-JP" sz="1400" dirty="0"/>
              <a:t>上記の線量限度は適用せず</a:t>
            </a:r>
            <a:r>
              <a:rPr lang="en-US" altLang="ja-JP" sz="1400" dirty="0"/>
              <a:t>,</a:t>
            </a:r>
            <a:r>
              <a:rPr lang="ja-JP" altLang="ja-JP" sz="1400" dirty="0"/>
              <a:t>一般人の場合で年間</a:t>
            </a:r>
            <a:r>
              <a:rPr lang="en-US" altLang="ja-JP" sz="1400" dirty="0"/>
              <a:t>20-100mSv</a:t>
            </a:r>
            <a:r>
              <a:rPr lang="ja-JP" altLang="ja-JP" sz="1400" dirty="0"/>
              <a:t>の間に目安線量</a:t>
            </a:r>
            <a:r>
              <a:rPr lang="en-US" altLang="ja-JP" sz="1400" dirty="0"/>
              <a:t>(</a:t>
            </a:r>
            <a:r>
              <a:rPr lang="ja-JP" altLang="ja-JP" sz="1400" dirty="0"/>
              <a:t>参考レベル</a:t>
            </a:r>
            <a:r>
              <a:rPr lang="en-US" altLang="ja-JP" sz="1400" dirty="0"/>
              <a:t>)</a:t>
            </a:r>
            <a:r>
              <a:rPr lang="ja-JP" altLang="ja-JP" sz="1400" dirty="0"/>
              <a:t>を</a:t>
            </a:r>
            <a:r>
              <a:rPr lang="ja-JP" altLang="ja-JP" sz="1400" dirty="0" smtClean="0"/>
              <a:t>定め</a:t>
            </a:r>
            <a:r>
              <a:rPr lang="ja-JP" altLang="en-US" sz="1400" dirty="0" smtClean="0"/>
              <a:t>・・・</a:t>
            </a:r>
            <a:r>
              <a:rPr lang="ja-JP" altLang="ja-JP" sz="1400" dirty="0" smtClean="0"/>
              <a:t>その後</a:t>
            </a:r>
            <a:r>
              <a:rPr lang="en-US" altLang="ja-JP" sz="1400" dirty="0"/>
              <a:t>,</a:t>
            </a:r>
            <a:r>
              <a:rPr lang="ja-JP" altLang="ja-JP" sz="1400" dirty="0"/>
              <a:t>回復･復旧の時期に入ると</a:t>
            </a:r>
            <a:r>
              <a:rPr lang="en-US" altLang="ja-JP" sz="1400" dirty="0"/>
              <a:t>,</a:t>
            </a:r>
            <a:r>
              <a:rPr lang="ja-JP" altLang="ja-JP" sz="1400" dirty="0"/>
              <a:t>住民の防護目安は</a:t>
            </a:r>
            <a:r>
              <a:rPr lang="en-US" altLang="ja-JP" sz="1400" dirty="0"/>
              <a:t>,</a:t>
            </a:r>
            <a:r>
              <a:rPr lang="ja-JP" altLang="ja-JP" sz="1400" dirty="0"/>
              <a:t>緊急時の目安線量よりは低く平常時の線量限度よりは高い</a:t>
            </a:r>
            <a:r>
              <a:rPr lang="en-US" altLang="ja-JP" sz="1400" dirty="0"/>
              <a:t>,</a:t>
            </a:r>
            <a:r>
              <a:rPr lang="ja-JP" altLang="ja-JP" sz="1400" dirty="0"/>
              <a:t>年間</a:t>
            </a:r>
            <a:r>
              <a:rPr lang="en-US" altLang="ja-JP" sz="1400" dirty="0"/>
              <a:t>1-20mSv</a:t>
            </a:r>
            <a:r>
              <a:rPr lang="ja-JP" altLang="ja-JP" sz="1400" dirty="0"/>
              <a:t>の間に設定することもあると勧告している</a:t>
            </a:r>
            <a:r>
              <a:rPr lang="en-US" altLang="ja-JP" sz="1400" dirty="0" smtClean="0">
                <a:solidFill>
                  <a:srgbClr val="FF0000"/>
                </a:solidFill>
              </a:rPr>
              <a:t>.</a:t>
            </a:r>
            <a:r>
              <a:rPr lang="ja-JP" altLang="ja-JP" sz="1400" dirty="0">
                <a:solidFill>
                  <a:srgbClr val="FF0000"/>
                </a:solidFill>
              </a:rPr>
              <a:t>第</a:t>
            </a:r>
            <a:r>
              <a:rPr lang="en-US" altLang="ja-JP" sz="1400" dirty="0">
                <a:solidFill>
                  <a:srgbClr val="FF0000"/>
                </a:solidFill>
              </a:rPr>
              <a:t>3</a:t>
            </a:r>
            <a:r>
              <a:rPr lang="ja-JP" altLang="ja-JP" sz="1400" dirty="0"/>
              <a:t>の物差しは</a:t>
            </a:r>
            <a:r>
              <a:rPr lang="en-US" altLang="ja-JP" sz="1400" dirty="0"/>
              <a:t>,</a:t>
            </a:r>
            <a:r>
              <a:rPr lang="ja-JP" altLang="ja-JP" sz="1400" dirty="0"/>
              <a:t>日本の法律で</a:t>
            </a:r>
            <a:r>
              <a:rPr lang="en-US" altLang="ja-JP" sz="1400" dirty="0"/>
              <a:t>ICRP</a:t>
            </a:r>
            <a:r>
              <a:rPr lang="ja-JP" altLang="ja-JP" sz="1400" dirty="0"/>
              <a:t>に準拠しており</a:t>
            </a:r>
            <a:r>
              <a:rPr lang="en-US" altLang="ja-JP" sz="1400" dirty="0"/>
              <a:t>,</a:t>
            </a:r>
            <a:r>
              <a:rPr lang="ja-JP" altLang="ja-JP" sz="1400" dirty="0">
                <a:solidFill>
                  <a:srgbClr val="FF0000"/>
                </a:solidFill>
              </a:rPr>
              <a:t>第</a:t>
            </a:r>
            <a:r>
              <a:rPr lang="en-US" altLang="ja-JP" sz="1400" dirty="0">
                <a:solidFill>
                  <a:srgbClr val="FF0000"/>
                </a:solidFill>
              </a:rPr>
              <a:t>4</a:t>
            </a:r>
            <a:r>
              <a:rPr lang="ja-JP" altLang="ja-JP" sz="1400" dirty="0"/>
              <a:t>の物差しは精神的なパニック</a:t>
            </a:r>
            <a:r>
              <a:rPr lang="ja-JP" altLang="ja-JP" sz="1400" dirty="0" smtClean="0"/>
              <a:t>で</a:t>
            </a:r>
            <a:r>
              <a:rPr lang="ja-JP" altLang="en-US" sz="1400" dirty="0" smtClean="0"/>
              <a:t>、</a:t>
            </a:r>
            <a:r>
              <a:rPr lang="ja-JP" altLang="ja-JP" sz="1400" dirty="0" smtClean="0"/>
              <a:t>線量</a:t>
            </a:r>
            <a:r>
              <a:rPr lang="ja-JP" altLang="ja-JP" sz="1400" dirty="0"/>
              <a:t>とは無関係である</a:t>
            </a:r>
            <a:r>
              <a:rPr lang="en-US" altLang="ja-JP" sz="1400" dirty="0" smtClean="0"/>
              <a:t>.</a:t>
            </a:r>
            <a:endParaRPr lang="ja-JP" altLang="ja-JP" sz="1400" dirty="0"/>
          </a:p>
        </p:txBody>
      </p:sp>
      <p:sp>
        <p:nvSpPr>
          <p:cNvPr id="15" name="テキスト ボックス 14"/>
          <p:cNvSpPr txBox="1"/>
          <p:nvPr/>
        </p:nvSpPr>
        <p:spPr>
          <a:xfrm>
            <a:off x="6765636" y="1994191"/>
            <a:ext cx="2170402" cy="4401204"/>
          </a:xfrm>
          <a:prstGeom prst="rect">
            <a:avLst/>
          </a:prstGeom>
          <a:noFill/>
        </p:spPr>
        <p:txBody>
          <a:bodyPr wrap="square" rtlCol="0">
            <a:spAutoFit/>
          </a:bodyPr>
          <a:lstStyle/>
          <a:p>
            <a:r>
              <a:rPr lang="ja-JP" altLang="en-US" sz="1400" dirty="0" smtClean="0">
                <a:solidFill>
                  <a:srgbClr val="000090"/>
                </a:solidFill>
              </a:rPr>
              <a:t>・・・</a:t>
            </a:r>
            <a:r>
              <a:rPr lang="ja-JP" altLang="ja-JP" sz="1400" dirty="0" smtClean="0">
                <a:solidFill>
                  <a:srgbClr val="000090"/>
                </a:solidFill>
              </a:rPr>
              <a:t>事故</a:t>
            </a:r>
            <a:r>
              <a:rPr lang="ja-JP" altLang="ja-JP" sz="1400" dirty="0">
                <a:solidFill>
                  <a:srgbClr val="000090"/>
                </a:solidFill>
              </a:rPr>
              <a:t>で被曝を受けた被害者の被害を最小にすることを目的</a:t>
            </a:r>
            <a:r>
              <a:rPr lang="ja-JP" altLang="ja-JP" sz="1400" dirty="0" smtClean="0">
                <a:solidFill>
                  <a:srgbClr val="000090"/>
                </a:solidFill>
              </a:rPr>
              <a:t>に</a:t>
            </a:r>
            <a:r>
              <a:rPr lang="ja-JP" altLang="en-US" sz="1400" dirty="0" smtClean="0">
                <a:solidFill>
                  <a:srgbClr val="000090"/>
                </a:solidFill>
              </a:rPr>
              <a:t>・・・</a:t>
            </a:r>
            <a:r>
              <a:rPr lang="ja-JP" altLang="ja-JP" sz="1400" u="sng" dirty="0" smtClean="0">
                <a:solidFill>
                  <a:srgbClr val="FF0000"/>
                </a:solidFill>
              </a:rPr>
              <a:t>急性</a:t>
            </a:r>
            <a:r>
              <a:rPr lang="ja-JP" altLang="ja-JP" sz="1400" u="sng" dirty="0">
                <a:solidFill>
                  <a:srgbClr val="FF0000"/>
                </a:solidFill>
              </a:rPr>
              <a:t>症状</a:t>
            </a:r>
            <a:r>
              <a:rPr lang="en-US" altLang="ja-JP" sz="1400" u="sng" dirty="0">
                <a:solidFill>
                  <a:srgbClr val="000090"/>
                </a:solidFill>
              </a:rPr>
              <a:t>:</a:t>
            </a:r>
            <a:r>
              <a:rPr lang="ja-JP" altLang="ja-JP" sz="1400" dirty="0" smtClean="0">
                <a:solidFill>
                  <a:srgbClr val="000090"/>
                </a:solidFill>
              </a:rPr>
              <a:t>原発内</a:t>
            </a:r>
            <a:r>
              <a:rPr lang="ja-JP" altLang="ja-JP" sz="1400" dirty="0">
                <a:solidFill>
                  <a:srgbClr val="000090"/>
                </a:solidFill>
              </a:rPr>
              <a:t>の被曝線量は</a:t>
            </a:r>
            <a:r>
              <a:rPr lang="en-US" altLang="ja-JP" sz="1400" dirty="0">
                <a:solidFill>
                  <a:srgbClr val="000090"/>
                </a:solidFill>
              </a:rPr>
              <a:t>250mSv</a:t>
            </a:r>
            <a:r>
              <a:rPr lang="ja-JP" altLang="ja-JP" sz="1400" dirty="0">
                <a:solidFill>
                  <a:srgbClr val="000090"/>
                </a:solidFill>
              </a:rPr>
              <a:t>以下とされ</a:t>
            </a:r>
            <a:r>
              <a:rPr lang="en-US" altLang="ja-JP" sz="1400" dirty="0">
                <a:solidFill>
                  <a:srgbClr val="000090"/>
                </a:solidFill>
              </a:rPr>
              <a:t>,</a:t>
            </a:r>
            <a:r>
              <a:rPr lang="ja-JP" altLang="ja-JP" sz="1400" dirty="0">
                <a:solidFill>
                  <a:srgbClr val="000090"/>
                </a:solidFill>
              </a:rPr>
              <a:t>汚染水に足を浸した作業員も含めて放射線の急性症状を示した例は一例もない</a:t>
            </a:r>
            <a:r>
              <a:rPr lang="en-US" altLang="ja-JP" sz="1400" dirty="0">
                <a:solidFill>
                  <a:srgbClr val="000090"/>
                </a:solidFill>
              </a:rPr>
              <a:t>.</a:t>
            </a:r>
            <a:r>
              <a:rPr lang="ja-JP" altLang="ja-JP" sz="1400" dirty="0">
                <a:solidFill>
                  <a:srgbClr val="000090"/>
                </a:solidFill>
              </a:rPr>
              <a:t>今後も出ないであろう</a:t>
            </a:r>
            <a:r>
              <a:rPr lang="en-US" altLang="ja-JP" sz="1400" dirty="0">
                <a:solidFill>
                  <a:srgbClr val="000090"/>
                </a:solidFill>
              </a:rPr>
              <a:t>.</a:t>
            </a:r>
            <a:r>
              <a:rPr lang="ja-JP" altLang="ja-JP" sz="1400" dirty="0">
                <a:solidFill>
                  <a:srgbClr val="000090"/>
                </a:solidFill>
              </a:rPr>
              <a:t> </a:t>
            </a:r>
            <a:r>
              <a:rPr lang="ja-JP" altLang="en-US" sz="1400" dirty="0" smtClean="0">
                <a:solidFill>
                  <a:srgbClr val="000090"/>
                </a:solidFill>
              </a:rPr>
              <a:t>今後も・・・</a:t>
            </a:r>
            <a:r>
              <a:rPr lang="ja-JP" altLang="ja-JP" sz="1400" u="sng" dirty="0" smtClean="0">
                <a:solidFill>
                  <a:srgbClr val="FF0000"/>
                </a:solidFill>
              </a:rPr>
              <a:t>晩発</a:t>
            </a:r>
            <a:r>
              <a:rPr lang="ja-JP" altLang="ja-JP" sz="1400" u="sng" dirty="0">
                <a:solidFill>
                  <a:srgbClr val="FF0000"/>
                </a:solidFill>
              </a:rPr>
              <a:t>影響</a:t>
            </a:r>
            <a:r>
              <a:rPr lang="en-US" altLang="ja-JP" sz="1400" u="sng" dirty="0" smtClean="0">
                <a:solidFill>
                  <a:srgbClr val="FF0000"/>
                </a:solidFill>
              </a:rPr>
              <a:t>:</a:t>
            </a:r>
            <a:r>
              <a:rPr lang="ja-JP" altLang="ja-JP" sz="1400" dirty="0" smtClean="0">
                <a:solidFill>
                  <a:srgbClr val="000090"/>
                </a:solidFill>
              </a:rPr>
              <a:t>周辺</a:t>
            </a:r>
            <a:r>
              <a:rPr lang="ja-JP" altLang="ja-JP" sz="1400" dirty="0">
                <a:solidFill>
                  <a:srgbClr val="000090"/>
                </a:solidFill>
              </a:rPr>
              <a:t>住民に関しては</a:t>
            </a:r>
            <a:r>
              <a:rPr lang="en-US" altLang="ja-JP" sz="1400" dirty="0">
                <a:solidFill>
                  <a:srgbClr val="000090"/>
                </a:solidFill>
              </a:rPr>
              <a:t>,</a:t>
            </a:r>
            <a:r>
              <a:rPr lang="ja-JP" altLang="ja-JP" sz="1400" dirty="0">
                <a:solidFill>
                  <a:srgbClr val="000090"/>
                </a:solidFill>
              </a:rPr>
              <a:t>国際機関の勧告</a:t>
            </a:r>
            <a:r>
              <a:rPr lang="en-US" altLang="ja-JP" sz="1400" dirty="0">
                <a:solidFill>
                  <a:srgbClr val="000090"/>
                </a:solidFill>
              </a:rPr>
              <a:t>,</a:t>
            </a:r>
            <a:r>
              <a:rPr lang="ja-JP" altLang="ja-JP" sz="1400" dirty="0">
                <a:solidFill>
                  <a:srgbClr val="000090"/>
                </a:solidFill>
              </a:rPr>
              <a:t>我が国の規制にしたがって</a:t>
            </a:r>
            <a:r>
              <a:rPr lang="en-US" altLang="ja-JP" sz="1400" dirty="0">
                <a:solidFill>
                  <a:srgbClr val="000090"/>
                </a:solidFill>
              </a:rPr>
              <a:t>,</a:t>
            </a:r>
            <a:r>
              <a:rPr lang="ja-JP" altLang="ja-JP" sz="1400" dirty="0">
                <a:solidFill>
                  <a:srgbClr val="000090"/>
                </a:solidFill>
              </a:rPr>
              <a:t>事故による被曝は</a:t>
            </a:r>
            <a:r>
              <a:rPr lang="en-US" altLang="ja-JP" sz="1400" dirty="0">
                <a:solidFill>
                  <a:srgbClr val="000090"/>
                </a:solidFill>
              </a:rPr>
              <a:t>20mSv</a:t>
            </a:r>
            <a:r>
              <a:rPr lang="ja-JP" altLang="ja-JP" sz="1400" dirty="0">
                <a:solidFill>
                  <a:srgbClr val="000090"/>
                </a:solidFill>
              </a:rPr>
              <a:t>を超えないように計画されている</a:t>
            </a:r>
            <a:r>
              <a:rPr lang="en-US" altLang="ja-JP" sz="1400" dirty="0" smtClean="0">
                <a:solidFill>
                  <a:srgbClr val="000090"/>
                </a:solidFill>
              </a:rPr>
              <a:t>.</a:t>
            </a:r>
            <a:r>
              <a:rPr lang="ja-JP" altLang="ja-JP" sz="1400" dirty="0"/>
              <a:t>大多数の方はこの参考レベルより低い被曝線量</a:t>
            </a:r>
            <a:r>
              <a:rPr lang="en-US" altLang="ja-JP" sz="1400" dirty="0"/>
              <a:t>,</a:t>
            </a:r>
            <a:r>
              <a:rPr lang="ja-JP" altLang="ja-JP" sz="1400" dirty="0"/>
              <a:t>すなわち晩発影響は認められないとされる被曝線量である</a:t>
            </a:r>
            <a:r>
              <a:rPr lang="en-US" altLang="ja-JP" sz="1400" dirty="0"/>
              <a:t>.</a:t>
            </a:r>
            <a:r>
              <a:rPr lang="ja-JP" altLang="ja-JP" sz="1400" dirty="0"/>
              <a:t> </a:t>
            </a:r>
            <a:r>
              <a:rPr lang="ja-JP" altLang="en-US" sz="1400" dirty="0" smtClean="0">
                <a:solidFill>
                  <a:srgbClr val="000090"/>
                </a:solidFill>
              </a:rPr>
              <a:t>・・</a:t>
            </a:r>
            <a:endParaRPr lang="en-US" altLang="ja-JP" sz="1400" dirty="0" smtClean="0">
              <a:solidFill>
                <a:srgbClr val="000090"/>
              </a:solidFill>
            </a:endParaRPr>
          </a:p>
          <a:p>
            <a:r>
              <a:rPr lang="ja-JP" altLang="en-US" sz="1400" dirty="0" smtClean="0">
                <a:solidFill>
                  <a:srgbClr val="000090"/>
                </a:solidFill>
              </a:rPr>
              <a:t>次ページに</a:t>
            </a:r>
            <a:r>
              <a:rPr lang="ja-JP" altLang="ja-JP" sz="1400" dirty="0" smtClean="0">
                <a:solidFill>
                  <a:srgbClr val="000090"/>
                </a:solidFill>
              </a:rPr>
              <a:t> </a:t>
            </a:r>
            <a:r>
              <a:rPr lang="en-US" altLang="en-US" sz="1400" dirty="0" smtClean="0">
                <a:solidFill>
                  <a:srgbClr val="000090"/>
                </a:solidFill>
              </a:rPr>
              <a:t>続く・・・</a:t>
            </a:r>
            <a:endParaRPr lang="en-US" altLang="ja-JP" sz="1400" dirty="0" smtClean="0">
              <a:solidFill>
                <a:srgbClr val="000090"/>
              </a:solidFill>
            </a:endParaRPr>
          </a:p>
        </p:txBody>
      </p:sp>
    </p:spTree>
    <p:extLst>
      <p:ext uri="{BB962C8B-B14F-4D97-AF65-F5344CB8AC3E}">
        <p14:creationId xmlns:p14="http://schemas.microsoft.com/office/powerpoint/2010/main" val="2204080989"/>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名取支援学校プレ(May25,2012)">
  <a:themeElements>
    <a:clrScheme name="アーバン">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アーバン">
      <a:majorFont>
        <a:latin typeface="Trebuchet MS"/>
        <a:ea typeface=""/>
        <a:cs typeface=""/>
        <a:font script="Jpan" typeface="ＭＳ ゴシック"/>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ＭＳ 明朝"/>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アーバン">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名取支援学校プレ(May25,2012).potx</Template>
  <TotalTime>2284</TotalTime>
  <Words>1648</Words>
  <Application>Microsoft Macintosh PowerPoint</Application>
  <PresentationFormat>画面に合わせる (4:3)</PresentationFormat>
  <Paragraphs>168</Paragraphs>
  <Slides>10</Slides>
  <Notes>2</Notes>
  <HiddenSlides>0</HiddenSlides>
  <MMClips>0</MMClips>
  <ScaleCrop>false</ScaleCrop>
  <HeadingPairs>
    <vt:vector size="4" baseType="variant">
      <vt:variant>
        <vt:lpstr>テーマ</vt:lpstr>
      </vt:variant>
      <vt:variant>
        <vt:i4>1</vt:i4>
      </vt:variant>
      <vt:variant>
        <vt:lpstr>スライド タイトル</vt:lpstr>
      </vt:variant>
      <vt:variant>
        <vt:i4>10</vt:i4>
      </vt:variant>
    </vt:vector>
  </HeadingPairs>
  <TitlesOfParts>
    <vt:vector size="11" baseType="lpstr">
      <vt:lpstr>名取支援学校プレ(May25,2012)</vt:lpstr>
      <vt:lpstr>PowerPoint プレゼンテーション</vt:lpstr>
      <vt:lpstr>PowerPoint プレゼンテーション</vt:lpstr>
      <vt:lpstr>PowerPoint プレゼンテーション</vt:lpstr>
      <vt:lpstr>放射線計測とは</vt:lpstr>
      <vt:lpstr>PowerPoint プレゼンテーション</vt:lpstr>
      <vt:lpstr>PowerPoint プレゼンテーション</vt:lpstr>
      <vt:lpstr>PowerPoint プレゼンテーション</vt:lpstr>
      <vt:lpstr>スプーン一杯の134Csで大騒ぎ、差し当たっての課題は？</vt:lpstr>
      <vt:lpstr>“まとめ” に替えて原子力災害の健康への今後の影響 国際被曝医療協会名誉会長　長瀧重信</vt:lpstr>
      <vt:lpstr>PowerPoint プレゼンテーション</vt:lpstr>
    </vt:vector>
  </TitlesOfParts>
  <Company>東北工業大学</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『賢く放射線を恐れましょう 』 ー福島原発事故と私たちー 東北大学・東北工業大学名誉教授      織原　彦之丞) </dc:title>
  <dc:creator>Office 2004 体験版ユーザー</dc:creator>
  <cp:lastModifiedBy>織原 彦之丞</cp:lastModifiedBy>
  <cp:revision>76</cp:revision>
  <cp:lastPrinted>2012-09-08T03:19:23Z</cp:lastPrinted>
  <dcterms:created xsi:type="dcterms:W3CDTF">2012-07-09T01:37:39Z</dcterms:created>
  <dcterms:modified xsi:type="dcterms:W3CDTF">2012-11-06T08:51:01Z</dcterms:modified>
</cp:coreProperties>
</file>