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86" r:id="rId1"/>
  </p:sldMasterIdLst>
  <p:notesMasterIdLst>
    <p:notesMasterId r:id="rId14"/>
  </p:notesMasterIdLst>
  <p:handoutMasterIdLst>
    <p:handoutMasterId r:id="rId15"/>
  </p:handoutMasterIdLst>
  <p:sldIdLst>
    <p:sldId id="256" r:id="rId2"/>
    <p:sldId id="288" r:id="rId3"/>
    <p:sldId id="289" r:id="rId4"/>
    <p:sldId id="259" r:id="rId5"/>
    <p:sldId id="300" r:id="rId6"/>
    <p:sldId id="305" r:id="rId7"/>
    <p:sldId id="301" r:id="rId8"/>
    <p:sldId id="260" r:id="rId9"/>
    <p:sldId id="262" r:id="rId10"/>
    <p:sldId id="292" r:id="rId11"/>
    <p:sldId id="264" r:id="rId12"/>
    <p:sldId id="266" r:id="rId13"/>
  </p:sldIdLst>
  <p:sldSz cx="9144000" cy="6858000" type="screen4x3"/>
  <p:notesSz cx="9144000" cy="6858000"/>
  <p:defaultTextStyle>
    <a:defPPr>
      <a:defRPr lang="ja-JP"/>
    </a:defPPr>
    <a:lvl1pPr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umimoji="1"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umimoji="1"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umimoji="1"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umimoji="1"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2214B4"/>
    <a:srgbClr val="162451"/>
    <a:srgbClr val="FF2F6C"/>
    <a:srgbClr val="1C9C21"/>
    <a:srgbClr val="FFB21F"/>
    <a:srgbClr val="790E1B"/>
    <a:srgbClr val="F349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FECB4D8-DB02-4DC6-A0A2-4F2EBAE1DC90}" styleName="中間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中間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8603FDC-E32A-4AB5-989C-0864C3EAD2B8}" styleName="テーマ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00" d="100"/>
          <a:sy n="100" d="100"/>
        </p:scale>
        <p:origin x="-400" y="-320"/>
      </p:cViewPr>
      <p:guideLst>
        <p:guide orient="horz" pos="2160"/>
        <p:guide pos="2880"/>
      </p:guideLst>
    </p:cSldViewPr>
  </p:slideViewPr>
  <p:outlineViewPr>
    <p:cViewPr>
      <p:scale>
        <a:sx n="33" d="100"/>
        <a:sy n="33" d="100"/>
      </p:scale>
      <p:origin x="0" y="196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ja-JP" altLang="en-US"/>
          </a:p>
        </p:txBody>
      </p:sp>
      <p:sp>
        <p:nvSpPr>
          <p:cNvPr id="3" name="日付プレースホルダ 2"/>
          <p:cNvSpPr>
            <a:spLocks noGrp="1"/>
          </p:cNvSpPr>
          <p:nvPr>
            <p:ph type="dt" sz="quarter" idx="1"/>
          </p:nvPr>
        </p:nvSpPr>
        <p:spPr>
          <a:xfrm>
            <a:off x="5179484" y="0"/>
            <a:ext cx="3962400" cy="3429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A249158D-67E0-EB46-83DB-29668DEC1EF2}" type="datetime1">
              <a:rPr lang="ja-JP" altLang="en-US"/>
              <a:pPr>
                <a:defRPr/>
              </a:pPr>
              <a:t>12/11/06</a:t>
            </a:fld>
            <a:endParaRPr lang="ja-JP" altLang="en-US"/>
          </a:p>
        </p:txBody>
      </p:sp>
      <p:sp>
        <p:nvSpPr>
          <p:cNvPr id="4" name="フッター プレースホルダ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ja-JP" altLang="en-US"/>
          </a:p>
        </p:txBody>
      </p:sp>
      <p:sp>
        <p:nvSpPr>
          <p:cNvPr id="5" name="スライド番号プレースホルダ 4"/>
          <p:cNvSpPr>
            <a:spLocks noGrp="1"/>
          </p:cNvSpPr>
          <p:nvPr>
            <p:ph type="sldNum" sz="quarter" idx="3"/>
          </p:nvPr>
        </p:nvSpPr>
        <p:spPr>
          <a:xfrm>
            <a:off x="5179484" y="6513910"/>
            <a:ext cx="3962400" cy="3429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32B485BF-9F6F-1A45-AB1A-B2B9CF74CD1D}" type="slidenum">
              <a:rPr lang="ja-JP" altLang="en-US"/>
              <a:pPr>
                <a:defRPr/>
              </a:pPr>
              <a:t>‹#›</a:t>
            </a:fld>
            <a:endParaRPr lang="ja-JP" altLang="en-US"/>
          </a:p>
        </p:txBody>
      </p:sp>
    </p:spTree>
    <p:extLst>
      <p:ext uri="{BB962C8B-B14F-4D97-AF65-F5344CB8AC3E}">
        <p14:creationId xmlns:p14="http://schemas.microsoft.com/office/powerpoint/2010/main" val="29220726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3" name="日付プレースホルダ 2"/>
          <p:cNvSpPr>
            <a:spLocks noGrp="1"/>
          </p:cNvSpPr>
          <p:nvPr>
            <p:ph type="dt" idx="1"/>
          </p:nvPr>
        </p:nvSpPr>
        <p:spPr>
          <a:xfrm>
            <a:off x="5179484" y="0"/>
            <a:ext cx="3962400" cy="3429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2485FE0F-BC67-0341-9BC6-96882D1DA652}" type="datetime1">
              <a:rPr lang="ja-JP" altLang="en-US"/>
              <a:pPr>
                <a:defRPr/>
              </a:pPr>
              <a:t>12/11/06</a:t>
            </a:fld>
            <a:endParaRPr lang="ja-JP" altLang="en-US"/>
          </a:p>
        </p:txBody>
      </p:sp>
      <p:sp>
        <p:nvSpPr>
          <p:cNvPr id="4" name="スライド イメージ プレースホルダ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914400" y="3257550"/>
            <a:ext cx="7315200" cy="3086100"/>
          </a:xfrm>
          <a:prstGeom prst="rect">
            <a:avLst/>
          </a:prstGeom>
        </p:spPr>
        <p:txBody>
          <a:bodyPr vert="horz" wrap="square" lIns="91440" tIns="45720" rIns="91440" bIns="45720" numCol="1" anchor="t" anchorCtr="0" compatLnSpc="1">
            <a:prstTxWarp prst="textNoShape">
              <a:avLst/>
            </a:prstTxWarp>
            <a:norm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フッター プレースホルダ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 6"/>
          <p:cNvSpPr>
            <a:spLocks noGrp="1"/>
          </p:cNvSpPr>
          <p:nvPr>
            <p:ph type="sldNum" sz="quarter" idx="5"/>
          </p:nvPr>
        </p:nvSpPr>
        <p:spPr>
          <a:xfrm>
            <a:off x="5179484" y="6513910"/>
            <a:ext cx="3962400" cy="3429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A9E2E295-F7A3-6543-B0D6-28CA2261CA39}" type="slidenum">
              <a:rPr lang="ja-JP" altLang="en-US"/>
              <a:pPr>
                <a:defRPr/>
              </a:pPr>
              <a:t>‹#›</a:t>
            </a:fld>
            <a:endParaRPr lang="ja-JP" altLang="en-US"/>
          </a:p>
        </p:txBody>
      </p:sp>
    </p:spTree>
    <p:extLst>
      <p:ext uri="{BB962C8B-B14F-4D97-AF65-F5344CB8AC3E}">
        <p14:creationId xmlns:p14="http://schemas.microsoft.com/office/powerpoint/2010/main" val="3054453553"/>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kumimoji="1" sz="1200" kern="1200">
        <a:solidFill>
          <a:schemeClr val="tx1"/>
        </a:solidFill>
        <a:latin typeface="+mn-lt"/>
        <a:ea typeface="+mn-ea"/>
        <a:cs typeface="ＭＳ Ｐゴシック" charset="-128"/>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 イメージ プレースホルダ 1"/>
          <p:cNvSpPr>
            <a:spLocks noGrp="1" noRot="1" noChangeAspect="1"/>
          </p:cNvSpPr>
          <p:nvPr>
            <p:ph type="sldImg"/>
          </p:nvPr>
        </p:nvSpPr>
        <p:spPr bwMode="auto">
          <a:noFill/>
          <a:ln>
            <a:solidFill>
              <a:srgbClr val="000000"/>
            </a:solidFill>
            <a:miter lim="800000"/>
            <a:headEnd/>
            <a:tailEnd/>
          </a:ln>
        </p:spPr>
      </p:sp>
      <p:sp>
        <p:nvSpPr>
          <p:cNvPr id="27651" name="ノート プレースホルダ 2"/>
          <p:cNvSpPr>
            <a:spLocks noGrp="1"/>
          </p:cNvSpPr>
          <p:nvPr>
            <p:ph type="body" idx="1"/>
          </p:nvPr>
        </p:nvSpPr>
        <p:spPr bwMode="auto">
          <a:noFill/>
        </p:spPr>
        <p:txBody>
          <a:bodyPr/>
          <a:lstStyle/>
          <a:p>
            <a:pPr>
              <a:spcBef>
                <a:spcPct val="0"/>
              </a:spcBef>
            </a:pPr>
            <a:endParaRPr lang="ja-JP" altLang="en-US"/>
          </a:p>
        </p:txBody>
      </p:sp>
      <p:sp>
        <p:nvSpPr>
          <p:cNvPr id="27652" name="スライド番号プレースホルダ 3"/>
          <p:cNvSpPr>
            <a:spLocks noGrp="1"/>
          </p:cNvSpPr>
          <p:nvPr>
            <p:ph type="sldNum" sz="quarter" idx="5"/>
          </p:nvPr>
        </p:nvSpPr>
        <p:spPr bwMode="auto">
          <a:noFill/>
          <a:ln>
            <a:miter lim="800000"/>
            <a:headEnd/>
            <a:tailEnd/>
          </a:ln>
        </p:spPr>
        <p:txBody>
          <a:bodyPr/>
          <a:lstStyle/>
          <a:p>
            <a:fld id="{436D0F52-ADEA-CC47-BC05-688918185106}" type="slidenum">
              <a:rPr lang="ja-JP" altLang="en-US"/>
              <a:pPr/>
              <a:t>11</a:t>
            </a:fld>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a:defRPr/>
            </a:pPr>
            <a:fld id="{A9E2E295-F7A3-6543-B0D6-28CA2261CA39}" type="slidenum">
              <a:rPr lang="ja-JP" altLang="en-US" smtClean="0"/>
              <a:pPr>
                <a:defRPr/>
              </a:pPr>
              <a:t>12</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正方形/長方形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5" name="正方形/長方形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6" name="正方形/長方形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7" name="正方形/長方形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0" name="正方形/長方形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11" name="角丸四角形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12" name="角丸四角形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3" name="正方形/長方形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4" name="正方形/長方形 13"/>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5" name="正方形/長方形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16" name="正方形/長方形 15"/>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8" name="タイトル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ja-JP" altLang="en-US" smtClean="0"/>
              <a:t>マスタ タイトルの書式設定</a:t>
            </a:r>
            <a:endParaRPr lang="en-US"/>
          </a:p>
        </p:txBody>
      </p:sp>
      <p:sp>
        <p:nvSpPr>
          <p:cNvPr id="9" name="サブタイトル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smtClean="0"/>
              <a:t>マスタ サブタイトルの書式設定</a:t>
            </a:r>
            <a:endParaRPr lang="en-US"/>
          </a:p>
        </p:txBody>
      </p:sp>
      <p:sp>
        <p:nvSpPr>
          <p:cNvPr id="17" name="日付プレースホルダ 27"/>
          <p:cNvSpPr>
            <a:spLocks noGrp="1"/>
          </p:cNvSpPr>
          <p:nvPr>
            <p:ph type="dt" sz="half" idx="10"/>
          </p:nvPr>
        </p:nvSpPr>
        <p:spPr>
          <a:xfrm>
            <a:off x="6705600" y="4206875"/>
            <a:ext cx="960438" cy="457200"/>
          </a:xfrm>
        </p:spPr>
        <p:txBody>
          <a:bodyPr/>
          <a:lstStyle>
            <a:lvl1pPr>
              <a:defRPr/>
            </a:lvl1pPr>
          </a:lstStyle>
          <a:p>
            <a:pPr>
              <a:defRPr/>
            </a:pPr>
            <a:fld id="{63B719A6-5799-C54F-8E6D-CA4BEA44D0B3}" type="datetime1">
              <a:rPr lang="ja-JP" altLang="en-US"/>
              <a:pPr>
                <a:defRPr/>
              </a:pPr>
              <a:t>12/11/06</a:t>
            </a:fld>
            <a:endParaRPr lang="ja-JP" altLang="en-US"/>
          </a:p>
        </p:txBody>
      </p:sp>
      <p:sp>
        <p:nvSpPr>
          <p:cNvPr id="18" name="フッター プレースホルダ 16"/>
          <p:cNvSpPr>
            <a:spLocks noGrp="1"/>
          </p:cNvSpPr>
          <p:nvPr>
            <p:ph type="ftr" sz="quarter" idx="11"/>
          </p:nvPr>
        </p:nvSpPr>
        <p:spPr>
          <a:xfrm>
            <a:off x="5410200" y="4205288"/>
            <a:ext cx="1295400" cy="457200"/>
          </a:xfrm>
        </p:spPr>
        <p:txBody>
          <a:bodyPr/>
          <a:lstStyle>
            <a:lvl1pPr>
              <a:defRPr/>
            </a:lvl1pPr>
          </a:lstStyle>
          <a:p>
            <a:pPr>
              <a:defRPr/>
            </a:pPr>
            <a:endParaRPr lang="ja-JP" altLang="en-US"/>
          </a:p>
        </p:txBody>
      </p:sp>
      <p:sp>
        <p:nvSpPr>
          <p:cNvPr id="19" name="スライド番号プレースホルダ 28"/>
          <p:cNvSpPr>
            <a:spLocks noGrp="1"/>
          </p:cNvSpPr>
          <p:nvPr>
            <p:ph type="sldNum" sz="quarter" idx="12"/>
          </p:nvPr>
        </p:nvSpPr>
        <p:spPr>
          <a:xfrm>
            <a:off x="8320088" y="1588"/>
            <a:ext cx="747712" cy="365125"/>
          </a:xfrm>
        </p:spPr>
        <p:txBody>
          <a:bodyPr/>
          <a:lstStyle>
            <a:lvl1pPr>
              <a:defRPr>
                <a:solidFill>
                  <a:schemeClr val="bg1"/>
                </a:solidFill>
              </a:defRPr>
            </a:lvl1pPr>
          </a:lstStyle>
          <a:p>
            <a:pPr>
              <a:defRPr/>
            </a:pPr>
            <a:fld id="{231819B8-D5A1-F545-9D86-5277CF877F89}"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A6823E96-FC9A-BA4F-9D6D-866455F23DB9}"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8034991C-F7D1-9849-96C5-3C76908DFDF6}" type="slidenum">
              <a:rPr lang="ja-JP" altLang="en-US"/>
              <a:pPr>
                <a:defRPr/>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81800" y="1143000"/>
            <a:ext cx="1905000" cy="5486400"/>
          </a:xfrm>
        </p:spPr>
        <p:txBody>
          <a:bodyPr vert="eaVert"/>
          <a:lstStyle/>
          <a:p>
            <a:r>
              <a:rPr lang="ja-JP" altLang="en-US" smtClean="0"/>
              <a:t>マスタ タイトルの書式設定</a:t>
            </a:r>
            <a:endParaRPr lang="en-US"/>
          </a:p>
        </p:txBody>
      </p:sp>
      <p:sp>
        <p:nvSpPr>
          <p:cNvPr id="3" name="縦書きテキスト プレースホルダ 2"/>
          <p:cNvSpPr>
            <a:spLocks noGrp="1"/>
          </p:cNvSpPr>
          <p:nvPr>
            <p:ph type="body" orient="vert" idx="1"/>
          </p:nvPr>
        </p:nvSpPr>
        <p:spPr>
          <a:xfrm>
            <a:off x="457200" y="1143000"/>
            <a:ext cx="6248400" cy="5486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9F732F03-518D-7949-ABEB-7C0CA0CC97D3}"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779C2D0E-DAB5-B04A-8687-7A44A3489B75}" type="slidenum">
              <a:rPr lang="ja-JP" altLang="en-US"/>
              <a:pPr>
                <a:defRPr/>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日付プレースホルダ 13"/>
          <p:cNvSpPr>
            <a:spLocks noGrp="1"/>
          </p:cNvSpPr>
          <p:nvPr>
            <p:ph type="dt" sz="half" idx="10"/>
          </p:nvPr>
        </p:nvSpPr>
        <p:spPr/>
        <p:txBody>
          <a:bodyPr/>
          <a:lstStyle>
            <a:lvl1pPr>
              <a:defRPr/>
            </a:lvl1pPr>
          </a:lstStyle>
          <a:p>
            <a:pPr>
              <a:defRPr/>
            </a:pPr>
            <a:fld id="{AD01F8F1-E814-9A44-8EE2-B570C3EFD1B8}" type="datetime1">
              <a:rPr lang="ja-JP" altLang="en-US"/>
              <a:pPr>
                <a:defRPr/>
              </a:pPr>
              <a:t>12/11/06</a:t>
            </a:fld>
            <a:endParaRPr lang="ja-JP" altLang="en-US"/>
          </a:p>
        </p:txBody>
      </p:sp>
      <p:sp>
        <p:nvSpPr>
          <p:cNvPr id="5"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22"/>
          <p:cNvSpPr>
            <a:spLocks noGrp="1"/>
          </p:cNvSpPr>
          <p:nvPr>
            <p:ph type="sldNum" sz="quarter" idx="12"/>
          </p:nvPr>
        </p:nvSpPr>
        <p:spPr/>
        <p:txBody>
          <a:bodyPr/>
          <a:lstStyle>
            <a:lvl1pPr>
              <a:defRPr/>
            </a:lvl1pPr>
          </a:lstStyle>
          <a:p>
            <a:pPr>
              <a:defRPr/>
            </a:pPr>
            <a:fld id="{52436384-CEB5-614D-B30E-FFE4A538D42A}" type="slidenum">
              <a:rPr lang="ja-JP" altLang="en-US"/>
              <a:pPr>
                <a:defRPr/>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ja-JP" altLang="en-US" smtClean="0"/>
              <a:t>マスタ タイトルの書式設定</a:t>
            </a:r>
            <a:endParaRPr lang="en-US"/>
          </a:p>
        </p:txBody>
      </p:sp>
      <p:sp>
        <p:nvSpPr>
          <p:cNvPr id="3" name="テキスト プレースホルダ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2BC19F1E-49CB-A242-93D8-EC53BCD3F76D}" type="datetime1">
              <a:rPr lang="ja-JP" altLang="en-US"/>
              <a:pPr>
                <a:defRPr/>
              </a:pPr>
              <a:t>12/11/06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043B8DD-1676-1F45-8653-B67E84905864}"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en-US"/>
          </a:p>
        </p:txBody>
      </p:sp>
      <p:sp>
        <p:nvSpPr>
          <p:cNvPr id="3" name="コンテンツ プレースホルダ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4" name="コンテンツ プレースホルダ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日付プレースホルダ 13"/>
          <p:cNvSpPr>
            <a:spLocks noGrp="1"/>
          </p:cNvSpPr>
          <p:nvPr>
            <p:ph type="dt" sz="half" idx="10"/>
          </p:nvPr>
        </p:nvSpPr>
        <p:spPr/>
        <p:txBody>
          <a:bodyPr/>
          <a:lstStyle>
            <a:lvl1pPr>
              <a:defRPr/>
            </a:lvl1pPr>
          </a:lstStyle>
          <a:p>
            <a:pPr>
              <a:defRPr/>
            </a:pPr>
            <a:fld id="{F816C41B-F605-554D-BDDE-3D168CD0A5F2}" type="datetime1">
              <a:rPr lang="ja-JP" altLang="en-US"/>
              <a:pPr>
                <a:defRPr/>
              </a:pPr>
              <a:t>12/11/06</a:t>
            </a:fld>
            <a:endParaRPr lang="ja-JP" altLang="en-US"/>
          </a:p>
        </p:txBody>
      </p:sp>
      <p:sp>
        <p:nvSpPr>
          <p:cNvPr id="6"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22"/>
          <p:cNvSpPr>
            <a:spLocks noGrp="1"/>
          </p:cNvSpPr>
          <p:nvPr>
            <p:ph type="sldNum" sz="quarter" idx="12"/>
          </p:nvPr>
        </p:nvSpPr>
        <p:spPr/>
        <p:txBody>
          <a:bodyPr/>
          <a:lstStyle>
            <a:lvl1pPr>
              <a:defRPr/>
            </a:lvl1pPr>
          </a:lstStyle>
          <a:p>
            <a:pPr>
              <a:defRPr/>
            </a:pPr>
            <a:fld id="{E2C696F7-6A8B-2E4E-802C-C68F9B73D25B}" type="slidenum">
              <a:rPr lang="ja-JP" altLang="en-US"/>
              <a:pPr>
                <a:defRPr/>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1143000"/>
            <a:ext cx="8382000" cy="1069848"/>
          </a:xfrm>
        </p:spPr>
        <p:txBody>
          <a:bodyPr/>
          <a:lstStyle>
            <a:lvl1pPr>
              <a:defRPr sz="4000" b="0" i="0" cap="none" baseline="0"/>
            </a:lvl1pPr>
          </a:lstStyle>
          <a:p>
            <a:r>
              <a:rPr lang="ja-JP" altLang="en-US" smtClean="0"/>
              <a:t>マスタ タイトルの書式設定</a:t>
            </a:r>
            <a:endParaRPr lang="en-US"/>
          </a:p>
        </p:txBody>
      </p:sp>
      <p:sp>
        <p:nvSpPr>
          <p:cNvPr id="3" name="テキスト プレースホルダ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ja-JP" altLang="en-US" smtClean="0"/>
              <a:t>マスタ テキストの書式設定</a:t>
            </a:r>
          </a:p>
        </p:txBody>
      </p:sp>
      <p:sp>
        <p:nvSpPr>
          <p:cNvPr id="4" name="テキスト プレースホルダ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ja-JP" altLang="en-US" smtClean="0"/>
              <a:t>マスタ テキストの書式設定</a:t>
            </a:r>
          </a:p>
        </p:txBody>
      </p:sp>
      <p:sp>
        <p:nvSpPr>
          <p:cNvPr id="5" name="コンテンツ プレースホルダ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6" name="コンテンツ プレースホルダ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7" name="日付プレースホルダ 25"/>
          <p:cNvSpPr>
            <a:spLocks noGrp="1"/>
          </p:cNvSpPr>
          <p:nvPr>
            <p:ph type="dt" sz="half" idx="10"/>
          </p:nvPr>
        </p:nvSpPr>
        <p:spPr/>
        <p:txBody>
          <a:bodyPr/>
          <a:lstStyle>
            <a:lvl1pPr>
              <a:defRPr/>
            </a:lvl1pPr>
          </a:lstStyle>
          <a:p>
            <a:pPr>
              <a:defRPr/>
            </a:pPr>
            <a:fld id="{692F942B-E0A4-1242-84DD-7F4AB8CA4182}" type="datetime1">
              <a:rPr lang="ja-JP" altLang="en-US"/>
              <a:pPr>
                <a:defRPr/>
              </a:pPr>
              <a:t>12/11/06</a:t>
            </a:fld>
            <a:endParaRPr lang="ja-JP" altLang="en-US"/>
          </a:p>
        </p:txBody>
      </p:sp>
      <p:sp>
        <p:nvSpPr>
          <p:cNvPr id="8" name="スライド番号プレースホルダ 26"/>
          <p:cNvSpPr>
            <a:spLocks noGrp="1"/>
          </p:cNvSpPr>
          <p:nvPr>
            <p:ph type="sldNum" sz="quarter" idx="11"/>
          </p:nvPr>
        </p:nvSpPr>
        <p:spPr/>
        <p:txBody>
          <a:bodyPr/>
          <a:lstStyle>
            <a:lvl1pPr>
              <a:defRPr/>
            </a:lvl1pPr>
          </a:lstStyle>
          <a:p>
            <a:pPr>
              <a:defRPr/>
            </a:pPr>
            <a:fld id="{936766D7-45C0-9B48-ABB2-B1893114DEB4}" type="slidenum">
              <a:rPr lang="ja-JP" altLang="en-US"/>
              <a:pPr>
                <a:defRPr/>
              </a:pPr>
              <a:t>‹#›</a:t>
            </a:fld>
            <a:endParaRPr lang="ja-JP" altLang="en-US"/>
          </a:p>
        </p:txBody>
      </p:sp>
      <p:sp>
        <p:nvSpPr>
          <p:cNvPr id="9" name="フッター プレースホルダ 27"/>
          <p:cNvSpPr>
            <a:spLocks noGrp="1"/>
          </p:cNvSpPr>
          <p:nvPr>
            <p:ph type="ftr" sz="quarter" idx="12"/>
          </p:nvPr>
        </p:nvSpPr>
        <p:spPr/>
        <p:txBody>
          <a:bodyPr rtlCol="0"/>
          <a:lstStyle>
            <a:lvl1pPr>
              <a:defRPr/>
            </a:lvl1pPr>
          </a:lstStyle>
          <a:p>
            <a:pPr>
              <a:defRPr/>
            </a:pPr>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43000"/>
            <a:ext cx="8229600" cy="1069848"/>
          </a:xfrm>
        </p:spPr>
        <p:txBody>
          <a:bodyPr/>
          <a:lstStyle>
            <a:lvl1pPr>
              <a:defRPr sz="4000">
                <a:solidFill>
                  <a:schemeClr val="tx2"/>
                </a:solidFill>
              </a:defRPr>
            </a:lvl1pPr>
          </a:lstStyle>
          <a:p>
            <a:r>
              <a:rPr lang="ja-JP" altLang="en-US" smtClean="0"/>
              <a:t>マスタ タイトルの書式設定</a:t>
            </a:r>
            <a:endParaRPr lang="en-US"/>
          </a:p>
        </p:txBody>
      </p:sp>
      <p:sp>
        <p:nvSpPr>
          <p:cNvPr id="3" name="日付プレースホルダ 2"/>
          <p:cNvSpPr>
            <a:spLocks noGrp="1"/>
          </p:cNvSpPr>
          <p:nvPr>
            <p:ph type="dt" sz="half" idx="10"/>
          </p:nvPr>
        </p:nvSpPr>
        <p:spPr>
          <a:xfrm>
            <a:off x="6583363" y="612775"/>
            <a:ext cx="957262" cy="457200"/>
          </a:xfrm>
        </p:spPr>
        <p:txBody>
          <a:bodyPr/>
          <a:lstStyle>
            <a:lvl1pPr>
              <a:defRPr/>
            </a:lvl1pPr>
          </a:lstStyle>
          <a:p>
            <a:pPr>
              <a:defRPr/>
            </a:pPr>
            <a:fld id="{C47CD66B-6F4E-D147-92EA-F77A0D318B53}" type="datetime1">
              <a:rPr lang="ja-JP" altLang="en-US"/>
              <a:pPr>
                <a:defRPr/>
              </a:pPr>
              <a:t>12/11/06</a:t>
            </a:fld>
            <a:endParaRPr lang="ja-JP" altLang="en-US"/>
          </a:p>
        </p:txBody>
      </p:sp>
      <p:sp>
        <p:nvSpPr>
          <p:cNvPr id="4" name="フッター プレースホルダ 3"/>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4"/>
          <p:cNvSpPr>
            <a:spLocks noGrp="1"/>
          </p:cNvSpPr>
          <p:nvPr>
            <p:ph type="sldNum" sz="quarter" idx="12"/>
          </p:nvPr>
        </p:nvSpPr>
        <p:spPr/>
        <p:txBody>
          <a:bodyPr/>
          <a:lstStyle>
            <a:lvl1pPr>
              <a:defRPr/>
            </a:lvl1pPr>
          </a:lstStyle>
          <a:p>
            <a:pPr>
              <a:defRPr/>
            </a:pPr>
            <a:fld id="{4AC2F1BA-5A20-F946-B181-A2FAD54A7FF2}" type="slidenum">
              <a:rPr lang="ja-JP" altLang="en-US"/>
              <a:pPr>
                <a:defRPr/>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3"/>
          <p:cNvSpPr>
            <a:spLocks noGrp="1"/>
          </p:cNvSpPr>
          <p:nvPr>
            <p:ph type="dt" sz="half" idx="10"/>
          </p:nvPr>
        </p:nvSpPr>
        <p:spPr/>
        <p:txBody>
          <a:bodyPr/>
          <a:lstStyle>
            <a:lvl1pPr>
              <a:defRPr/>
            </a:lvl1pPr>
          </a:lstStyle>
          <a:p>
            <a:pPr>
              <a:defRPr/>
            </a:pPr>
            <a:fld id="{8C59C6B1-F006-E543-9C1E-6DF0CB2A841A}" type="datetime1">
              <a:rPr lang="ja-JP" altLang="en-US"/>
              <a:pPr>
                <a:defRPr/>
              </a:pPr>
              <a:t>12/11/06</a:t>
            </a:fld>
            <a:endParaRPr lang="ja-JP" altLang="en-US"/>
          </a:p>
        </p:txBody>
      </p:sp>
      <p:sp>
        <p:nvSpPr>
          <p:cNvPr id="3"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22"/>
          <p:cNvSpPr>
            <a:spLocks noGrp="1"/>
          </p:cNvSpPr>
          <p:nvPr>
            <p:ph type="sldNum" sz="quarter" idx="12"/>
          </p:nvPr>
        </p:nvSpPr>
        <p:spPr/>
        <p:txBody>
          <a:bodyPr/>
          <a:lstStyle>
            <a:lvl1pPr>
              <a:defRPr/>
            </a:lvl1pPr>
          </a:lstStyle>
          <a:p>
            <a:pPr>
              <a:defRPr/>
            </a:pPr>
            <a:fld id="{4AE5365A-482D-B74D-826D-0E28E1D20ECD}" type="slidenum">
              <a:rPr lang="ja-JP" altLang="en-US"/>
              <a:pPr>
                <a:defRPr/>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53496" y="1101970"/>
            <a:ext cx="3383280" cy="877824"/>
          </a:xfrm>
        </p:spPr>
        <p:txBody>
          <a:bodyPr anchor="b"/>
          <a:lstStyle>
            <a:lvl1pPr algn="l">
              <a:buNone/>
              <a:defRPr sz="1800" b="1"/>
            </a:lvl1pPr>
          </a:lstStyle>
          <a:p>
            <a:r>
              <a:rPr lang="ja-JP" altLang="en-US" smtClean="0"/>
              <a:t>マスタ タイトルの書式設定</a:t>
            </a:r>
            <a:endParaRPr lang="en-US"/>
          </a:p>
        </p:txBody>
      </p:sp>
      <p:sp>
        <p:nvSpPr>
          <p:cNvPr id="3" name="テキスト プレースホルダ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ja-JP" altLang="en-US" smtClean="0"/>
              <a:t>マスタ テキストの書式設定</a:t>
            </a:r>
          </a:p>
        </p:txBody>
      </p:sp>
      <p:sp>
        <p:nvSpPr>
          <p:cNvPr id="4" name="コンテンツ プレースホルダ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5" name="日付プレースホルダ 4"/>
          <p:cNvSpPr>
            <a:spLocks noGrp="1"/>
          </p:cNvSpPr>
          <p:nvPr>
            <p:ph type="dt" sz="half" idx="10"/>
          </p:nvPr>
        </p:nvSpPr>
        <p:spPr/>
        <p:txBody>
          <a:bodyPr/>
          <a:lstStyle>
            <a:lvl1pPr>
              <a:defRPr/>
            </a:lvl1pPr>
          </a:lstStyle>
          <a:p>
            <a:pPr>
              <a:defRPr/>
            </a:pPr>
            <a:fld id="{1AC3BE46-6902-C24F-B35A-5084A36EAD66}" type="datetime1">
              <a:rPr lang="ja-JP" altLang="en-US"/>
              <a:pPr>
                <a:defRPr/>
              </a:pPr>
              <a:t>12/11/06</a:t>
            </a:fld>
            <a:endParaRPr lang="ja-JP" altLang="en-US"/>
          </a:p>
        </p:txBody>
      </p:sp>
      <p:sp>
        <p:nvSpPr>
          <p:cNvPr id="6" name="フッター プレースホルダ 5"/>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6"/>
          <p:cNvSpPr>
            <a:spLocks noGrp="1"/>
          </p:cNvSpPr>
          <p:nvPr>
            <p:ph type="sldNum" sz="quarter" idx="12"/>
          </p:nvPr>
        </p:nvSpPr>
        <p:spPr/>
        <p:txBody>
          <a:bodyPr/>
          <a:lstStyle>
            <a:lvl1pPr>
              <a:defRPr>
                <a:ea typeface="ＭＳ Ｐゴシック" charset="-128"/>
                <a:cs typeface="ＭＳ Ｐゴシック" charset="-128"/>
              </a:defRPr>
            </a:lvl1pPr>
          </a:lstStyle>
          <a:p>
            <a:pPr>
              <a:defRPr/>
            </a:pPr>
            <a:fld id="{DA13ED9F-B011-5A45-B2D7-C6A9A746C86C}"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lang="ja-JP" altLang="en-US" smtClean="0"/>
              <a:t>マスタ タイトルの書式設定</a:t>
            </a:r>
            <a:endParaRPr lang="en-US"/>
          </a:p>
        </p:txBody>
      </p:sp>
      <p:sp>
        <p:nvSpPr>
          <p:cNvPr id="3" name="図プレースホルダ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ja-JP" altLang="en-US" noProof="0" smtClean="0"/>
              <a:t>アイコンをクリックして図を追加</a:t>
            </a:r>
            <a:endParaRPr lang="en-US" noProof="0" dirty="0"/>
          </a:p>
        </p:txBody>
      </p:sp>
      <p:sp>
        <p:nvSpPr>
          <p:cNvPr id="4" name="テキスト プレースホルダ 3"/>
          <p:cNvSpPr>
            <a:spLocks noGrp="1"/>
          </p:cNvSpPr>
          <p:nvPr>
            <p:ph type="body" sz="half" idx="2"/>
          </p:nvPr>
        </p:nvSpPr>
        <p:spPr>
          <a:xfrm>
            <a:off x="6088443" y="3274308"/>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ja-JP" altLang="en-US" smtClean="0"/>
              <a:t>マスタ テキストの書式設定</a:t>
            </a:r>
          </a:p>
        </p:txBody>
      </p:sp>
      <p:sp>
        <p:nvSpPr>
          <p:cNvPr id="5" name="日付プレースホルダ 13"/>
          <p:cNvSpPr>
            <a:spLocks noGrp="1"/>
          </p:cNvSpPr>
          <p:nvPr>
            <p:ph type="dt" sz="half" idx="10"/>
          </p:nvPr>
        </p:nvSpPr>
        <p:spPr/>
        <p:txBody>
          <a:bodyPr/>
          <a:lstStyle>
            <a:lvl1pPr>
              <a:defRPr/>
            </a:lvl1pPr>
          </a:lstStyle>
          <a:p>
            <a:pPr>
              <a:defRPr/>
            </a:pPr>
            <a:fld id="{95442B2A-142F-2348-9A1D-DB79456AF7B5}" type="datetime1">
              <a:rPr lang="ja-JP" altLang="en-US"/>
              <a:pPr>
                <a:defRPr/>
              </a:pPr>
              <a:t>12/11/06</a:t>
            </a:fld>
            <a:endParaRPr lang="ja-JP" altLang="en-US"/>
          </a:p>
        </p:txBody>
      </p:sp>
      <p:sp>
        <p:nvSpPr>
          <p:cNvPr id="6" name="フッター プレースホルダ 2"/>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22"/>
          <p:cNvSpPr>
            <a:spLocks noGrp="1"/>
          </p:cNvSpPr>
          <p:nvPr>
            <p:ph type="sldNum" sz="quarter" idx="12"/>
          </p:nvPr>
        </p:nvSpPr>
        <p:spPr/>
        <p:txBody>
          <a:bodyPr/>
          <a:lstStyle>
            <a:lvl1pPr>
              <a:defRPr/>
            </a:lvl1pPr>
          </a:lstStyle>
          <a:p>
            <a:pPr>
              <a:defRPr/>
            </a:pPr>
            <a:fld id="{F6D61934-8C8D-D246-9081-90B0ED9F8235}" type="slidenum">
              <a:rPr lang="ja-JP" altLang="en-US"/>
              <a:pPr>
                <a:defRPr/>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正方形/長方形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29" name="正方形/長方形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0" name="正方形/長方形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1" name="正方形/長方形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2" name="正方形/長方形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33" name="角丸四角形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useBgFill="1">
        <p:nvSpPr>
          <p:cNvPr id="34" name="角丸四角形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5" name="正方形/長方形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36" name="正方形/長方形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37" name="正方形/長方形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8" name="正方形/長方形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39" name="正方形/長方形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a:p>
        </p:txBody>
      </p:sp>
      <p:sp>
        <p:nvSpPr>
          <p:cNvPr id="40" name="正方形/長方形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kumimoji="0" lang="en-US" sz="1800" dirty="0"/>
          </a:p>
        </p:txBody>
      </p:sp>
      <p:sp>
        <p:nvSpPr>
          <p:cNvPr id="1039" name="タイトル プレースホルダ 21"/>
          <p:cNvSpPr>
            <a:spLocks noGrp="1"/>
          </p:cNvSpPr>
          <p:nvPr>
            <p:ph type="title"/>
          </p:nvPr>
        </p:nvSpPr>
        <p:spPr bwMode="auto">
          <a:xfrm>
            <a:off x="457200" y="114300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endParaRPr lang="en-US"/>
          </a:p>
        </p:txBody>
      </p:sp>
      <p:sp>
        <p:nvSpPr>
          <p:cNvPr id="1040" name="テキスト プレースホルダ 12"/>
          <p:cNvSpPr>
            <a:spLocks noGrp="1"/>
          </p:cNvSpPr>
          <p:nvPr>
            <p:ph type="body" idx="1"/>
          </p:nvPr>
        </p:nvSpPr>
        <p:spPr bwMode="auto">
          <a:xfrm>
            <a:off x="457200" y="2249488"/>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 13"/>
          <p:cNvSpPr>
            <a:spLocks noGrp="1"/>
          </p:cNvSpPr>
          <p:nvPr>
            <p:ph type="dt" sz="half" idx="2"/>
          </p:nvPr>
        </p:nvSpPr>
        <p:spPr>
          <a:xfrm>
            <a:off x="6586538" y="612775"/>
            <a:ext cx="957262" cy="457200"/>
          </a:xfrm>
          <a:prstGeom prst="rect">
            <a:avLst/>
          </a:prstGeom>
        </p:spPr>
        <p:txBody>
          <a:bodyPr vert="horz" wrap="square" lIns="91440" tIns="45720" rIns="91440" bIns="45720" numCol="1" anchor="t" anchorCtr="0" compatLnSpc="1">
            <a:prstTxWarp prst="textNoShape">
              <a:avLst/>
            </a:prstTxWarp>
          </a:bodyPr>
          <a:lstStyle>
            <a:lvl1pPr>
              <a:defRPr kumimoji="0" sz="800">
                <a:solidFill>
                  <a:schemeClr val="accent2"/>
                </a:solidFill>
                <a:latin typeface="Georgia" charset="0"/>
                <a:ea typeface="ＭＳ 明朝" charset="-128"/>
                <a:cs typeface="ＭＳ 明朝" charset="-128"/>
              </a:defRPr>
            </a:lvl1pPr>
          </a:lstStyle>
          <a:p>
            <a:pPr>
              <a:defRPr/>
            </a:pPr>
            <a:fld id="{E52E9213-2029-6447-92F2-79DC0FAA0720}" type="datetime1">
              <a:rPr lang="ja-JP" altLang="en-US"/>
              <a:pPr>
                <a:defRPr/>
              </a:pPr>
              <a:t>12/11/06</a:t>
            </a:fld>
            <a:endParaRPr lang="ja-JP" altLang="en-US"/>
          </a:p>
        </p:txBody>
      </p:sp>
      <p:sp>
        <p:nvSpPr>
          <p:cNvPr id="3" name="フッター プレースホルダ 2"/>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800">
                <a:solidFill>
                  <a:schemeClr val="accent2"/>
                </a:solidFill>
                <a:latin typeface="+mn-lt"/>
                <a:ea typeface="+mn-ea"/>
                <a:cs typeface="+mn-cs"/>
              </a:defRPr>
            </a:lvl1pPr>
          </a:lstStyle>
          <a:p>
            <a:pPr>
              <a:defRPr/>
            </a:pPr>
            <a:endParaRPr lang="ja-JP" altLang="en-US"/>
          </a:p>
        </p:txBody>
      </p:sp>
      <p:sp>
        <p:nvSpPr>
          <p:cNvPr id="23" name="スライド番号プレースホルダ 22"/>
          <p:cNvSpPr>
            <a:spLocks noGrp="1"/>
          </p:cNvSpPr>
          <p:nvPr>
            <p:ph type="sldNum" sz="quarter" idx="4"/>
          </p:nvPr>
        </p:nvSpPr>
        <p:spPr>
          <a:xfrm>
            <a:off x="8174038" y="1588"/>
            <a:ext cx="762000" cy="366712"/>
          </a:xfrm>
          <a:prstGeom prst="rect">
            <a:avLst/>
          </a:prstGeom>
        </p:spPr>
        <p:txBody>
          <a:bodyPr vert="horz" wrap="square" lIns="91440" tIns="45720" rIns="91440" bIns="45720" numCol="1" anchor="b" anchorCtr="0" compatLnSpc="1">
            <a:prstTxWarp prst="textNoShape">
              <a:avLst/>
            </a:prstTxWarp>
          </a:bodyPr>
          <a:lstStyle>
            <a:lvl1pPr algn="r">
              <a:defRPr kumimoji="0" sz="1800">
                <a:solidFill>
                  <a:srgbClr val="FFFFFF"/>
                </a:solidFill>
                <a:latin typeface="Georgia" charset="0"/>
                <a:ea typeface="ＭＳ 明朝" charset="-128"/>
                <a:cs typeface="ＭＳ 明朝" charset="-128"/>
              </a:defRPr>
            </a:lvl1pPr>
          </a:lstStyle>
          <a:p>
            <a:pPr>
              <a:defRPr/>
            </a:pPr>
            <a:fld id="{7E6AB092-85AC-9343-A93D-D2EAE2A956EF}"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4233" r:id="rId1"/>
    <p:sldLayoutId id="2147484227" r:id="rId2"/>
    <p:sldLayoutId id="2147484234" r:id="rId3"/>
    <p:sldLayoutId id="2147484228" r:id="rId4"/>
    <p:sldLayoutId id="2147484235" r:id="rId5"/>
    <p:sldLayoutId id="2147484236" r:id="rId6"/>
    <p:sldLayoutId id="2147484229" r:id="rId7"/>
    <p:sldLayoutId id="2147484237" r:id="rId8"/>
    <p:sldLayoutId id="2147484230" r:id="rId9"/>
    <p:sldLayoutId id="2147484231" r:id="rId10"/>
    <p:sldLayoutId id="2147484232" r:id="rId11"/>
  </p:sldLayoutIdLst>
  <p:hf hdr="0" ftr="0" dt="0"/>
  <p:txStyles>
    <p:titleStyle>
      <a:lvl1pPr algn="l" rtl="0" fontAlgn="base">
        <a:spcBef>
          <a:spcPct val="0"/>
        </a:spcBef>
        <a:spcAft>
          <a:spcPct val="0"/>
        </a:spcAft>
        <a:defRPr kumimoji="1" sz="4000" kern="1200">
          <a:solidFill>
            <a:schemeClr val="tx2"/>
          </a:solidFill>
          <a:latin typeface="+mj-lt"/>
          <a:ea typeface="+mj-ea"/>
          <a:cs typeface="ＭＳ ゴシック" charset="-128"/>
        </a:defRPr>
      </a:lvl1pPr>
      <a:lvl2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2pPr>
      <a:lvl3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3pPr>
      <a:lvl4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4pPr>
      <a:lvl5pPr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5pPr>
      <a:lvl6pPr marL="4572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6pPr>
      <a:lvl7pPr marL="9144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7pPr>
      <a:lvl8pPr marL="13716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8pPr>
      <a:lvl9pPr marL="1828800" algn="l" rtl="0" fontAlgn="base">
        <a:spcBef>
          <a:spcPct val="0"/>
        </a:spcBef>
        <a:spcAft>
          <a:spcPct val="0"/>
        </a:spcAft>
        <a:defRPr kumimoji="1" sz="4000">
          <a:solidFill>
            <a:schemeClr val="tx2"/>
          </a:solidFill>
          <a:latin typeface="Trebuchet MS" charset="0"/>
          <a:ea typeface="ＭＳ ゴシック" charset="-128"/>
          <a:cs typeface="ＭＳ ゴシック" charset="-128"/>
        </a:defRPr>
      </a:lvl9pPr>
    </p:titleStyle>
    <p:bodyStyle>
      <a:lvl1pPr marL="365125" indent="-255588" algn="l" rtl="0" fontAlgn="base">
        <a:spcBef>
          <a:spcPts val="300"/>
        </a:spcBef>
        <a:spcAft>
          <a:spcPct val="0"/>
        </a:spcAft>
        <a:buClr>
          <a:srgbClr val="A04DA3"/>
        </a:buClr>
        <a:buFont typeface="Georgia" charset="0"/>
        <a:buChar char="•"/>
        <a:defRPr kumimoji="1" sz="2800" kern="1200">
          <a:solidFill>
            <a:schemeClr val="tx1"/>
          </a:solidFill>
          <a:latin typeface="+mn-lt"/>
          <a:ea typeface="+mn-ea"/>
          <a:cs typeface="ＭＳ 明朝" charset="-128"/>
        </a:defRPr>
      </a:lvl1pPr>
      <a:lvl2pPr marL="657225" indent="-246063" algn="l" rtl="0" fontAlgn="base">
        <a:spcBef>
          <a:spcPts val="300"/>
        </a:spcBef>
        <a:spcAft>
          <a:spcPct val="0"/>
        </a:spcAft>
        <a:buClr>
          <a:schemeClr val="accent2"/>
        </a:buClr>
        <a:buFont typeface="Georgia" charset="0"/>
        <a:buChar char="▫"/>
        <a:defRPr kumimoji="1" sz="2600" kern="1200">
          <a:solidFill>
            <a:schemeClr val="accent2"/>
          </a:solidFill>
          <a:latin typeface="+mn-lt"/>
          <a:ea typeface="+mn-ea"/>
          <a:cs typeface="ＭＳ 明朝" charset="-128"/>
        </a:defRPr>
      </a:lvl2pPr>
      <a:lvl3pPr marL="922338" indent="-219075" algn="l" rtl="0" fontAlgn="base">
        <a:spcBef>
          <a:spcPts val="300"/>
        </a:spcBef>
        <a:spcAft>
          <a:spcPct val="0"/>
        </a:spcAft>
        <a:buClr>
          <a:schemeClr val="accent1"/>
        </a:buClr>
        <a:buFont typeface="Wingdings 2" charset="2"/>
        <a:buChar char=""/>
        <a:defRPr kumimoji="1" sz="2400" kern="1200">
          <a:solidFill>
            <a:schemeClr val="accent1"/>
          </a:solidFill>
          <a:latin typeface="+mn-lt"/>
          <a:ea typeface="+mn-ea"/>
          <a:cs typeface="ＭＳ 明朝" charset="-128"/>
        </a:defRPr>
      </a:lvl3pPr>
      <a:lvl4pPr marL="1179513" indent="-200025" algn="l" rtl="0" fontAlgn="base">
        <a:spcBef>
          <a:spcPts val="300"/>
        </a:spcBef>
        <a:spcAft>
          <a:spcPct val="0"/>
        </a:spcAft>
        <a:buClr>
          <a:schemeClr val="accent1"/>
        </a:buClr>
        <a:buFont typeface="Wingdings 2" charset="2"/>
        <a:buChar char=""/>
        <a:defRPr kumimoji="1" sz="2200" kern="1200">
          <a:solidFill>
            <a:schemeClr val="accent1"/>
          </a:solidFill>
          <a:latin typeface="+mn-lt"/>
          <a:ea typeface="+mn-ea"/>
          <a:cs typeface="ＭＳ 明朝" charset="-128"/>
        </a:defRPr>
      </a:lvl4pPr>
      <a:lvl5pPr marL="1389063" indent="-182563" algn="l" rtl="0" fontAlgn="base">
        <a:spcBef>
          <a:spcPts val="300"/>
        </a:spcBef>
        <a:spcAft>
          <a:spcPct val="0"/>
        </a:spcAft>
        <a:buClr>
          <a:srgbClr val="A04DA3"/>
        </a:buClr>
        <a:buFont typeface="Georgia" charset="0"/>
        <a:buChar char="▫"/>
        <a:defRPr kumimoji="1" sz="2000" kern="1200">
          <a:solidFill>
            <a:srgbClr val="A04DA3"/>
          </a:solidFill>
          <a:latin typeface="+mn-lt"/>
          <a:ea typeface="+mn-ea"/>
          <a:cs typeface="ＭＳ 明朝" charset="-128"/>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emf"/><Relationship Id="rId3" Type="http://schemas.openxmlformats.org/officeDocument/2006/relationships/image" Target="../media/image41.JPG"/></Relationships>
</file>

<file path=ppt/slides/_rels/slide11.xml.rels><?xml version="1.0" encoding="UTF-8" standalone="yes"?>
<Relationships xmlns="http://schemas.openxmlformats.org/package/2006/relationships"><Relationship Id="rId3" Type="http://schemas.openxmlformats.org/officeDocument/2006/relationships/image" Target="../media/image42.emf"/><Relationship Id="rId4" Type="http://schemas.openxmlformats.org/officeDocument/2006/relationships/image" Target="../media/image43.emf"/><Relationship Id="rId5" Type="http://schemas.openxmlformats.org/officeDocument/2006/relationships/image" Target="../media/image44.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image" Target="../media/image45.jpeg"/><Relationship Id="rId5" Type="http://schemas.openxmlformats.org/officeDocument/2006/relationships/image" Target="../media/image46.jpeg"/><Relationship Id="rId6" Type="http://schemas.openxmlformats.org/officeDocument/2006/relationships/image" Target="../media/image47.jpeg"/><Relationship Id="rId7" Type="http://schemas.openxmlformats.org/officeDocument/2006/relationships/image" Target="../media/image48.png"/><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hyperlink" Target="http://ja.wikipedia.org/wiki/1852%E5%B9%B4" TargetMode="External"/><Relationship Id="rId5" Type="http://schemas.openxmlformats.org/officeDocument/2006/relationships/hyperlink" Target="http://ja.wikipedia.org/wiki/12%E6%9C%8815%E6%97%A5" TargetMode="External"/><Relationship Id="rId6" Type="http://schemas.openxmlformats.org/officeDocument/2006/relationships/hyperlink" Target="http://ja.wikipedia.org/wiki/1908%E5%B9%B4" TargetMode="External"/><Relationship Id="rId7" Type="http://schemas.openxmlformats.org/officeDocument/2006/relationships/hyperlink" Target="http://ja.wikipedia.org/wiki/8%E6%9C%8825%E6%97%A5" TargetMode="External"/><Relationship Id="rId8" Type="http://schemas.openxmlformats.org/officeDocument/2006/relationships/hyperlink" Target="http://ja.wikipedia.org/wiki/%E3%83%95%E3%83%A9%E3%83%B3%E3%82%B9" TargetMode="External"/><Relationship Id="rId9" Type="http://schemas.openxmlformats.org/officeDocument/2006/relationships/hyperlink" Target="http://ja.wikipedia.org/wiki/%E7%89%A9%E7%90%86%E5%AD%A6%E8%80%85" TargetMode="External"/><Relationship Id="rId10" Type="http://schemas.openxmlformats.org/officeDocument/2006/relationships/hyperlink" Target="http://ja.wikipedia.org/wiki/%E6%94%BE%E5%B0%84%E7%B7%9A" TargetMode="External"/><Relationship Id="rId11"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hyperlink" Target="http://ja.wikipedia.org/wiki/5%E6%9C%886%E6%97%A5" TargetMode="External"/><Relationship Id="rId4" Type="http://schemas.openxmlformats.org/officeDocument/2006/relationships/hyperlink" Target="http://ja.wikipedia.org/wiki/1966%E5%B9%B4" TargetMode="External"/><Relationship Id="rId5" Type="http://schemas.openxmlformats.org/officeDocument/2006/relationships/hyperlink" Target="http://ja.wikipedia.org/wiki/10%E6%9C%883%E6%97%A5" TargetMode="External"/><Relationship Id="rId6" Type="http://schemas.openxmlformats.org/officeDocument/2006/relationships/hyperlink" Target="http://ja.wikipedia.org/wiki/%E3%82%B9%E3%82%A6%E3%82%A7%E3%83%BC%E3%83%87%E3%83%B3" TargetMode="External"/><Relationship Id="rId7" Type="http://schemas.openxmlformats.org/officeDocument/2006/relationships/hyperlink" Target="http://ja.wikipedia.org/wiki/%E7%89%A9%E7%90%86%E5%AD%A6%E8%80%85" TargetMode="External"/><Relationship Id="rId8" Type="http://schemas.openxmlformats.org/officeDocument/2006/relationships/hyperlink" Target="http://ja.wikipedia.org/wiki/%E6%94%BE%E5%B0%84%E7%B7%9A" TargetMode="External"/><Relationship Id="rId9"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hyperlink" Target="http://ja.wikipedia.org/wiki/1896%E5%B9%B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jpeg"/><Relationship Id="rId5" Type="http://schemas.openxmlformats.org/officeDocument/2006/relationships/image" Target="../media/image15.emf"/><Relationship Id="rId6" Type="http://schemas.openxmlformats.org/officeDocument/2006/relationships/image" Target="../media/image16.emf"/><Relationship Id="rId7"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7.xml.rels><?xml version="1.0" encoding="UTF-8" standalone="yes"?>
<Relationships xmlns="http://schemas.openxmlformats.org/package/2006/relationships"><Relationship Id="rId11" Type="http://schemas.openxmlformats.org/officeDocument/2006/relationships/oleObject" Target="hikonojoorihara:Desktop:%E7%92%B0%E5%A2%83%E9%98%B2%E7%81%BD%E3%82%A8%E3%83%8D%E3%83%AB%E3%82%AD%E3%82%99%E3%83%BC%E8%AC%9B%E5%BA%A7:%E2%98%86%E5%8E%9F%E5%AD%90%E6%A0%B8%E3%81%AE%E5%B4%A9%E5%A3%8A(Apl11).docx!OLE_LINK1" TargetMode="External"/><Relationship Id="rId12" Type="http://schemas.openxmlformats.org/officeDocument/2006/relationships/image" Target="../media/image18.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9.png"/><Relationship Id="rId16" Type="http://schemas.openxmlformats.org/officeDocument/2006/relationships/image" Target="../media/image30.png"/><Relationship Id="rId17" Type="http://schemas.openxmlformats.org/officeDocument/2006/relationships/image" Target="../media/image31.emf"/><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0" Type="http://schemas.openxmlformats.org/officeDocument/2006/relationships/image" Target="../media/image26.emf"/></Relationships>
</file>

<file path=ppt/slides/_rels/slide8.xml.rels><?xml version="1.0" encoding="UTF-8" standalone="yes"?>
<Relationships xmlns="http://schemas.openxmlformats.org/package/2006/relationships"><Relationship Id="rId3" Type="http://schemas.openxmlformats.org/officeDocument/2006/relationships/image" Target="../media/image32.emf"/><Relationship Id="rId4" Type="http://schemas.openxmlformats.org/officeDocument/2006/relationships/image" Target="../media/image33.emf"/><Relationship Id="rId5" Type="http://schemas.openxmlformats.org/officeDocument/2006/relationships/image" Target="../media/image34.emf"/><Relationship Id="rId6" Type="http://schemas.openxmlformats.org/officeDocument/2006/relationships/image" Target="../media/image35.emf"/><Relationship Id="rId7" Type="http://schemas.openxmlformats.org/officeDocument/2006/relationships/image" Target="../media/image36.wmf"/><Relationship Id="rId1" Type="http://schemas.openxmlformats.org/officeDocument/2006/relationships/tags" Target="../tags/tag1.x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oleObject" Target="???" TargetMode="External"/><Relationship Id="rId5" Type="http://schemas.openxmlformats.org/officeDocument/2006/relationships/image" Target="../media/image37.png"/><Relationship Id="rId6" Type="http://schemas.openxmlformats.org/officeDocument/2006/relationships/image" Target="../media/image39.jpe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8739" y="169335"/>
            <a:ext cx="5046468" cy="1072444"/>
          </a:xfrm>
        </p:spPr>
        <p:txBody>
          <a:bodyPr>
            <a:normAutofit fontScale="90000"/>
          </a:bodyPr>
          <a:lstStyle/>
          <a:p>
            <a:r>
              <a:rPr lang="ja-JP" altLang="ja-JP" sz="3200" dirty="0" smtClean="0"/>
              <a:t>—</a:t>
            </a:r>
            <a:r>
              <a:rPr lang="ja-JP" altLang="ja-JP" sz="3200" dirty="0"/>
              <a:t>放射線正しく恐れるには</a:t>
            </a:r>
            <a:r>
              <a:rPr lang="ja-JP" altLang="ja-JP" sz="3200" dirty="0" smtClean="0"/>
              <a:t>ー</a:t>
            </a:r>
            <a:r>
              <a:rPr lang="en-US" altLang="ja-JP" sz="2400" dirty="0" smtClean="0"/>
              <a:t/>
            </a:r>
            <a:br>
              <a:rPr lang="en-US" altLang="ja-JP" sz="2400" dirty="0" smtClean="0"/>
            </a:br>
            <a:r>
              <a:rPr lang="ja-JP" altLang="en-US" sz="2000" dirty="0" smtClean="0">
                <a:solidFill>
                  <a:srgbClr val="EBC0A7"/>
                </a:solidFill>
                <a:cs typeface="ＭＳ ゴシック" charset="0"/>
              </a:rPr>
              <a:t>東北</a:t>
            </a:r>
            <a:r>
              <a:rPr lang="ja-JP" altLang="en-US" sz="2000" dirty="0">
                <a:solidFill>
                  <a:srgbClr val="EBC0A7"/>
                </a:solidFill>
                <a:cs typeface="ＭＳ ゴシック" charset="0"/>
              </a:rPr>
              <a:t>大学・東北工業大学名誉教授</a:t>
            </a:r>
            <a:r>
              <a:rPr lang="ja-JP" altLang="en-US" sz="2500" dirty="0">
                <a:solidFill>
                  <a:srgbClr val="000000"/>
                </a:solidFill>
                <a:cs typeface="ＭＳ ゴシック" charset="0"/>
              </a:rPr>
              <a:t/>
            </a:r>
            <a:br>
              <a:rPr lang="ja-JP" altLang="en-US" sz="2500" dirty="0">
                <a:solidFill>
                  <a:srgbClr val="000000"/>
                </a:solidFill>
                <a:cs typeface="ＭＳ ゴシック" charset="0"/>
              </a:rPr>
            </a:br>
            <a:r>
              <a:rPr lang="en-US" altLang="ja-JP" sz="2500" dirty="0">
                <a:solidFill>
                  <a:srgbClr val="000000"/>
                </a:solidFill>
                <a:cs typeface="ＭＳ ゴシック" charset="0"/>
              </a:rPr>
              <a:t>     </a:t>
            </a:r>
            <a:r>
              <a:rPr lang="ja-JP" altLang="en-US" sz="2500" dirty="0">
                <a:solidFill>
                  <a:srgbClr val="EBC0A7"/>
                </a:solidFill>
                <a:cs typeface="ＭＳ ゴシック" charset="0"/>
              </a:rPr>
              <a:t>織原　彦之丞</a:t>
            </a:r>
            <a:r>
              <a:rPr lang="en-US" altLang="ja-JP" sz="1400" dirty="0">
                <a:solidFill>
                  <a:srgbClr val="008000"/>
                </a:solidFill>
                <a:latin typeface="Times New Roman" charset="0"/>
                <a:cs typeface="ＭＳ ゴシック" charset="0"/>
              </a:rPr>
              <a:t>)</a:t>
            </a:r>
            <a:r>
              <a:rPr lang="ja-JP" altLang="en-US" sz="1400" dirty="0">
                <a:solidFill>
                  <a:srgbClr val="008000"/>
                </a:solidFill>
                <a:cs typeface="ＭＳ ゴシック" charset="0"/>
              </a:rPr>
              <a:t> </a:t>
            </a:r>
          </a:p>
        </p:txBody>
      </p:sp>
      <p:sp>
        <p:nvSpPr>
          <p:cNvPr id="15364" name="テキスト ボックス 5"/>
          <p:cNvSpPr txBox="1">
            <a:spLocks noChangeArrowheads="1"/>
          </p:cNvSpPr>
          <p:nvPr/>
        </p:nvSpPr>
        <p:spPr bwMode="auto">
          <a:xfrm>
            <a:off x="5972731" y="0"/>
            <a:ext cx="2888681" cy="646331"/>
          </a:xfrm>
          <a:prstGeom prst="rect">
            <a:avLst/>
          </a:prstGeom>
          <a:noFill/>
          <a:ln w="9525">
            <a:noFill/>
            <a:miter lim="800000"/>
            <a:headEnd/>
            <a:tailEnd/>
          </a:ln>
        </p:spPr>
        <p:txBody>
          <a:bodyPr wrap="square">
            <a:prstTxWarp prst="textNoShape">
              <a:avLst/>
            </a:prstTxWarp>
            <a:spAutoFit/>
          </a:bodyPr>
          <a:lstStyle/>
          <a:p>
            <a:r>
              <a:rPr lang="ja-JP" altLang="en-US" sz="1200" dirty="0" smtClean="0">
                <a:solidFill>
                  <a:srgbClr val="F5E0D3"/>
                </a:solidFill>
                <a:latin typeface="Georgia" charset="0"/>
                <a:ea typeface="ＭＳ ゴシック" charset="-128"/>
                <a:cs typeface="ＭＳ ゴシック" charset="-128"/>
              </a:rPr>
              <a:t>平成</a:t>
            </a:r>
            <a:r>
              <a:rPr lang="en-US" altLang="ja-JP" sz="1200" dirty="0" smtClean="0">
                <a:solidFill>
                  <a:srgbClr val="F5E0D3"/>
                </a:solidFill>
                <a:latin typeface="Georgia" charset="0"/>
                <a:ea typeface="ＭＳ ゴシック" charset="-128"/>
                <a:cs typeface="ＭＳ ゴシック" charset="-128"/>
              </a:rPr>
              <a:t>24</a:t>
            </a:r>
            <a:r>
              <a:rPr lang="ja-JP" altLang="en-US" sz="1200" dirty="0" smtClean="0">
                <a:solidFill>
                  <a:srgbClr val="F5E0D3"/>
                </a:solidFill>
                <a:latin typeface="Georgia" charset="0"/>
                <a:ea typeface="ＭＳ ゴシック" charset="-128"/>
                <a:cs typeface="ＭＳ ゴシック" charset="-128"/>
              </a:rPr>
              <a:t>年度泉萩会総会</a:t>
            </a:r>
            <a:r>
              <a:rPr lang="en-US" altLang="ja-JP" sz="1200" dirty="0" smtClean="0">
                <a:solidFill>
                  <a:srgbClr val="F5E0D3"/>
                </a:solidFill>
                <a:latin typeface="Georgia" charset="0"/>
                <a:ea typeface="ＭＳ ゴシック" charset="-128"/>
                <a:cs typeface="ＭＳ ゴシック" charset="-128"/>
              </a:rPr>
              <a:t>•</a:t>
            </a:r>
            <a:r>
              <a:rPr lang="ja-JP" altLang="en-US" sz="1200" dirty="0" smtClean="0">
                <a:solidFill>
                  <a:srgbClr val="F5E0D3"/>
                </a:solidFill>
                <a:latin typeface="Georgia" charset="0"/>
                <a:ea typeface="ＭＳ ゴシック" charset="-128"/>
                <a:cs typeface="ＭＳ ゴシック" charset="-128"/>
              </a:rPr>
              <a:t>講演会ならびに</a:t>
            </a:r>
            <a:endParaRPr lang="en-US" altLang="ja-JP" sz="1200" dirty="0" smtClean="0">
              <a:solidFill>
                <a:srgbClr val="F5E0D3"/>
              </a:solidFill>
              <a:latin typeface="Georgia" charset="0"/>
              <a:ea typeface="ＭＳ ゴシック" charset="-128"/>
              <a:cs typeface="ＭＳ ゴシック" charset="-128"/>
            </a:endParaRPr>
          </a:p>
          <a:p>
            <a:r>
              <a:rPr lang="ja-JP" altLang="en-US" sz="1200" dirty="0" smtClean="0">
                <a:solidFill>
                  <a:srgbClr val="F5E0D3"/>
                </a:solidFill>
                <a:latin typeface="Georgia" charset="0"/>
                <a:ea typeface="ＭＳ ゴシック" charset="-128"/>
                <a:cs typeface="ＭＳ ゴシック" charset="-128"/>
              </a:rPr>
              <a:t>「きたもの会」合同懇親会</a:t>
            </a:r>
            <a:endParaRPr lang="en-US" altLang="ja-JP" sz="1200" dirty="0" smtClean="0">
              <a:solidFill>
                <a:srgbClr val="F5E0D3"/>
              </a:solidFill>
              <a:latin typeface="Georgia" charset="0"/>
              <a:ea typeface="ＭＳ ゴシック" charset="-128"/>
              <a:cs typeface="ＭＳ ゴシック" charset="-128"/>
            </a:endParaRPr>
          </a:p>
          <a:p>
            <a:r>
              <a:rPr lang="en-US" altLang="ja-JP" sz="1200" dirty="0" smtClean="0">
                <a:solidFill>
                  <a:srgbClr val="F5E0D3"/>
                </a:solidFill>
                <a:latin typeface="Georgia" charset="0"/>
                <a:ea typeface="ＭＳ ゴシック" charset="-128"/>
                <a:cs typeface="ＭＳ ゴシック" charset="-128"/>
              </a:rPr>
              <a:t>Tokyo Oct. 27, </a:t>
            </a:r>
            <a:r>
              <a:rPr lang="en-US" altLang="ja-JP" sz="1200" dirty="0">
                <a:solidFill>
                  <a:srgbClr val="F5E0D3"/>
                </a:solidFill>
                <a:latin typeface="Georgia" charset="0"/>
                <a:ea typeface="ＭＳ ゴシック" charset="-128"/>
                <a:cs typeface="ＭＳ ゴシック" charset="-128"/>
              </a:rPr>
              <a:t>2012     </a:t>
            </a:r>
            <a:r>
              <a:rPr lang="en-US" altLang="ja-JP" sz="1200" i="1" dirty="0" err="1">
                <a:solidFill>
                  <a:srgbClr val="F5E0D3"/>
                </a:solidFill>
                <a:latin typeface="Georgia" charset="0"/>
                <a:ea typeface="ＭＳ ゴシック" charset="-128"/>
                <a:cs typeface="ＭＳ ゴシック" charset="-128"/>
              </a:rPr>
              <a:t>Orihara</a:t>
            </a:r>
            <a:r>
              <a:rPr lang="en-US" altLang="ja-JP" sz="1200" i="1" dirty="0">
                <a:solidFill>
                  <a:srgbClr val="F5E0D3"/>
                </a:solidFill>
                <a:latin typeface="Georgia" charset="0"/>
                <a:ea typeface="ＭＳ ゴシック" charset="-128"/>
                <a:cs typeface="ＭＳ ゴシック" charset="-128"/>
              </a:rPr>
              <a:t> H.,</a:t>
            </a:r>
          </a:p>
        </p:txBody>
      </p:sp>
      <p:sp>
        <p:nvSpPr>
          <p:cNvPr id="15365" name="テキスト ボックス 6"/>
          <p:cNvSpPr txBox="1">
            <a:spLocks noChangeArrowheads="1"/>
          </p:cNvSpPr>
          <p:nvPr/>
        </p:nvSpPr>
        <p:spPr bwMode="auto">
          <a:xfrm rot="10800000" flipV="1">
            <a:off x="6724650" y="6276975"/>
            <a:ext cx="2266950" cy="338138"/>
          </a:xfrm>
          <a:prstGeom prst="rect">
            <a:avLst/>
          </a:prstGeom>
          <a:noFill/>
          <a:ln w="9525">
            <a:noFill/>
            <a:miter lim="800000"/>
            <a:headEnd/>
            <a:tailEnd/>
          </a:ln>
        </p:spPr>
        <p:txBody>
          <a:bodyPr>
            <a:prstTxWarp prst="textNoShape">
              <a:avLst/>
            </a:prstTxWarp>
            <a:spAutoFit/>
          </a:bodyPr>
          <a:lstStyle/>
          <a:p>
            <a:r>
              <a:rPr lang="en-US" altLang="ja-JP" sz="1600" u="sng" dirty="0">
                <a:solidFill>
                  <a:srgbClr val="000090"/>
                </a:solidFill>
                <a:latin typeface="Times New Roman" charset="0"/>
              </a:rPr>
              <a:t>oriharah@y5.dion.ne.jp</a:t>
            </a:r>
            <a:endParaRPr lang="ja-JP" altLang="en-US" sz="1600" u="sng" dirty="0">
              <a:solidFill>
                <a:srgbClr val="000090"/>
              </a:solidFill>
              <a:latin typeface="Times New Roman" charset="0"/>
            </a:endParaRPr>
          </a:p>
        </p:txBody>
      </p:sp>
      <p:sp>
        <p:nvSpPr>
          <p:cNvPr id="3" name="テキスト ボックス 10"/>
          <p:cNvSpPr txBox="1">
            <a:spLocks noChangeArrowheads="1"/>
          </p:cNvSpPr>
          <p:nvPr/>
        </p:nvSpPr>
        <p:spPr bwMode="auto">
          <a:xfrm>
            <a:off x="3880556" y="935576"/>
            <a:ext cx="5111045" cy="1200328"/>
          </a:xfrm>
          <a:prstGeom prst="rect">
            <a:avLst/>
          </a:prstGeom>
          <a:noFill/>
          <a:ln w="9525">
            <a:noFill/>
            <a:miter lim="800000"/>
            <a:headEnd/>
            <a:tailEnd/>
          </a:ln>
        </p:spPr>
        <p:txBody>
          <a:bodyPr wrap="square">
            <a:prstTxWarp prst="textNoShape">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defRPr/>
            </a:pPr>
            <a:r>
              <a:rPr lang="ja-JP" altLang="en-US" b="1" u="sng" dirty="0">
                <a:ln/>
                <a:solidFill>
                  <a:schemeClr val="accent3"/>
                </a:solidFill>
                <a:latin typeface="+mj-ea"/>
                <a:ea typeface="+mj-ea"/>
                <a:cs typeface="HG行書体" charset="-128"/>
              </a:rPr>
              <a:t>賢く</a:t>
            </a:r>
            <a:r>
              <a:rPr lang="ja-JP" altLang="en-US" b="1" u="sng" dirty="0" smtClean="0">
                <a:ln/>
                <a:solidFill>
                  <a:schemeClr val="accent3"/>
                </a:solidFill>
                <a:latin typeface="+mj-ea"/>
                <a:ea typeface="+mj-ea"/>
                <a:cs typeface="HG行書体" charset="-128"/>
              </a:rPr>
              <a:t>なってみん</a:t>
            </a:r>
            <a:r>
              <a:rPr lang="ja-JP" altLang="en-US" b="1" u="sng" dirty="0">
                <a:ln/>
                <a:solidFill>
                  <a:schemeClr val="accent3"/>
                </a:solidFill>
                <a:latin typeface="+mj-ea"/>
                <a:ea typeface="+mj-ea"/>
                <a:cs typeface="HG行書体" charset="-128"/>
              </a:rPr>
              <a:t>なで東日本大震災を</a:t>
            </a:r>
            <a:endParaRPr lang="en-US" altLang="ja-JP" b="1" u="sng" dirty="0">
              <a:ln/>
              <a:solidFill>
                <a:schemeClr val="accent3"/>
              </a:solidFill>
              <a:latin typeface="+mj-ea"/>
              <a:ea typeface="+mj-ea"/>
              <a:cs typeface="HG行書体" charset="-128"/>
            </a:endParaRPr>
          </a:p>
          <a:p>
            <a:pPr>
              <a:defRPr/>
            </a:pPr>
            <a:r>
              <a:rPr lang="ja-JP" altLang="en-US" b="1" u="sng" dirty="0">
                <a:ln/>
                <a:solidFill>
                  <a:schemeClr val="accent3"/>
                </a:solidFill>
                <a:latin typeface="+mj-ea"/>
                <a:ea typeface="+mj-ea"/>
                <a:cs typeface="HG行書体" charset="-128"/>
              </a:rPr>
              <a:t>乗り越えましよう！</a:t>
            </a:r>
            <a:endParaRPr lang="ja-JP" altLang="en-US" b="1" u="sng" dirty="0">
              <a:ln/>
              <a:solidFill>
                <a:schemeClr val="accent3"/>
              </a:solidFill>
              <a:latin typeface="+mj-ea"/>
              <a:ea typeface="+mj-ea"/>
            </a:endParaRPr>
          </a:p>
          <a:p>
            <a:pPr>
              <a:defRPr/>
            </a:pPr>
            <a:endParaRPr lang="ja-JP" altLang="en-US" b="1" dirty="0">
              <a:ln/>
              <a:solidFill>
                <a:schemeClr val="accent3"/>
              </a:solidFill>
            </a:endParaRPr>
          </a:p>
        </p:txBody>
      </p:sp>
      <p:sp>
        <p:nvSpPr>
          <p:cNvPr id="13" name="フローチャート: せん孔テープ 12"/>
          <p:cNvSpPr/>
          <p:nvPr/>
        </p:nvSpPr>
        <p:spPr>
          <a:xfrm>
            <a:off x="158739" y="1241779"/>
            <a:ext cx="3284371" cy="5527664"/>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endParaRPr lang="en-US" altLang="ja-JP" sz="1400" dirty="0">
              <a:solidFill>
                <a:srgbClr val="FFFFFF"/>
              </a:solidFill>
              <a:ea typeface="ＭＳ ゴシック" charset="-128"/>
              <a:cs typeface="ＭＳ ゴシック" charset="-128"/>
            </a:endParaRPr>
          </a:p>
          <a:p>
            <a:pPr>
              <a:defRPr/>
            </a:pPr>
            <a:endParaRPr lang="en-US" altLang="ja-JP" sz="1400" dirty="0">
              <a:solidFill>
                <a:srgbClr val="FFFFFF"/>
              </a:solidFill>
              <a:ea typeface="ＭＳ ゴシック" charset="-128"/>
              <a:cs typeface="ＭＳ ゴシック" charset="-128"/>
            </a:endParaRPr>
          </a:p>
          <a:p>
            <a:pPr>
              <a:defRPr/>
            </a:pPr>
            <a:endParaRPr lang="en-US" altLang="ja-JP" sz="1400" dirty="0">
              <a:solidFill>
                <a:srgbClr val="FFFFFF"/>
              </a:solidFill>
              <a:ea typeface="ＭＳ ゴシック" charset="-128"/>
              <a:cs typeface="ＭＳ ゴシック" charset="-128"/>
            </a:endParaRPr>
          </a:p>
          <a:p>
            <a:pPr>
              <a:defRPr/>
            </a:pPr>
            <a:endParaRPr lang="en-US" altLang="ja-JP" sz="1400" dirty="0">
              <a:solidFill>
                <a:srgbClr val="FFFFFF"/>
              </a:solidFill>
              <a:ea typeface="ＭＳ ゴシック" charset="-128"/>
              <a:cs typeface="ＭＳ ゴシック" charset="-128"/>
            </a:endParaRPr>
          </a:p>
          <a:p>
            <a:pPr>
              <a:defRPr/>
            </a:pP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❶</a:t>
            </a:r>
            <a:r>
              <a:rPr lang="ja-JP" altLang="en-US" sz="1400" dirty="0">
                <a:solidFill>
                  <a:srgbClr val="FFFFFF"/>
                </a:solidFill>
                <a:ea typeface="ＭＳ ゴシック" charset="-128"/>
                <a:cs typeface="ＭＳ ゴシック" charset="-128"/>
              </a:rPr>
              <a:t>なんだろう？</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放射線・放射能</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❷</a:t>
            </a:r>
            <a:r>
              <a:rPr lang="ja-JP" altLang="en-US" sz="1400" dirty="0">
                <a:solidFill>
                  <a:srgbClr val="FFFFFF"/>
                </a:solidFill>
                <a:ea typeface="ＭＳ ゴシック" charset="-128"/>
                <a:cs typeface="ＭＳ ゴシック" charset="-128"/>
              </a:rPr>
              <a:t>なんだろう？</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ベクレル・シーベルト</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❸</a:t>
            </a:r>
            <a:r>
              <a:rPr lang="ja-JP" altLang="en-US" sz="1400" dirty="0">
                <a:solidFill>
                  <a:srgbClr val="FFFFFF"/>
                </a:solidFill>
                <a:ea typeface="ＭＳ ゴシック" charset="-128"/>
                <a:cs typeface="ＭＳ ゴシック" charset="-128"/>
              </a:rPr>
              <a:t>なんだろう？</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放射線の源</a:t>
            </a:r>
            <a:r>
              <a:rPr lang="en-US" altLang="ja-JP" sz="1400" dirty="0">
                <a:solidFill>
                  <a:srgbClr val="FFFFFF"/>
                </a:solidFill>
                <a:ea typeface="ＭＳ ゴシック" charset="-128"/>
                <a:cs typeface="ＭＳ ゴシック" charset="-128"/>
              </a:rPr>
              <a:t>−</a:t>
            </a:r>
            <a:r>
              <a:rPr lang="ja-JP" altLang="en-US" sz="1400" dirty="0">
                <a:solidFill>
                  <a:srgbClr val="FFFFFF"/>
                </a:solidFill>
                <a:ea typeface="ＭＳ ゴシック" charset="-128"/>
                <a:cs typeface="ＭＳ ゴシック" charset="-128"/>
              </a:rPr>
              <a:t>原子核、自然放射線</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❹</a:t>
            </a:r>
            <a:r>
              <a:rPr lang="ja-JP" altLang="en-US" sz="1400" dirty="0">
                <a:solidFill>
                  <a:srgbClr val="FFFFFF"/>
                </a:solidFill>
                <a:ea typeface="ＭＳ ゴシック" charset="-128"/>
                <a:cs typeface="ＭＳ ゴシック" charset="-128"/>
              </a:rPr>
              <a:t>なんだろう？</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核エネルギーと原子力</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❺</a:t>
            </a:r>
            <a:r>
              <a:rPr lang="ja-JP" altLang="en-US" sz="1400" dirty="0">
                <a:solidFill>
                  <a:srgbClr val="FFFFFF"/>
                </a:solidFill>
                <a:ea typeface="ＭＳ ゴシック" charset="-128"/>
                <a:cs typeface="ＭＳ ゴシック" charset="-128"/>
              </a:rPr>
              <a:t>何が起こった？福島第１</a:t>
            </a:r>
            <a:r>
              <a:rPr lang="ja-JP" altLang="en-US" sz="1400" dirty="0" smtClean="0">
                <a:solidFill>
                  <a:srgbClr val="FFFFFF"/>
                </a:solidFill>
                <a:ea typeface="ＭＳ ゴシック" charset="-128"/>
                <a:cs typeface="ＭＳ ゴシック" charset="-128"/>
              </a:rPr>
              <a:t>原子力</a:t>
            </a:r>
            <a:endParaRPr lang="en-US" altLang="ja-JP" sz="1400" dirty="0" smtClean="0">
              <a:solidFill>
                <a:srgbClr val="FFFFFF"/>
              </a:solidFill>
              <a:ea typeface="ＭＳ ゴシック" charset="-128"/>
              <a:cs typeface="ＭＳ ゴシック" charset="-128"/>
            </a:endParaRPr>
          </a:p>
          <a:p>
            <a:pPr>
              <a:defRPr/>
            </a:pPr>
            <a:r>
              <a:rPr lang="ja-JP" altLang="en-US" sz="1400" dirty="0" smtClean="0">
                <a:solidFill>
                  <a:srgbClr val="FFFFFF"/>
                </a:solidFill>
                <a:ea typeface="ＭＳ ゴシック" charset="-128"/>
                <a:cs typeface="ＭＳ ゴシック" charset="-128"/>
              </a:rPr>
              <a:t>発電所</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❻</a:t>
            </a:r>
            <a:r>
              <a:rPr lang="ja-JP" altLang="en-US" sz="1400" dirty="0">
                <a:solidFill>
                  <a:srgbClr val="FFFFFF"/>
                </a:solidFill>
                <a:ea typeface="ＭＳ ゴシック" charset="-128"/>
                <a:cs typeface="ＭＳ ゴシック" charset="-128"/>
              </a:rPr>
              <a:t>どこまで広がった？</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放射能汚染</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❼</a:t>
            </a:r>
            <a:r>
              <a:rPr lang="ja-JP" altLang="en-US" sz="1400" dirty="0">
                <a:solidFill>
                  <a:srgbClr val="FFFFFF"/>
                </a:solidFill>
                <a:ea typeface="ＭＳ ゴシック" charset="-128"/>
                <a:cs typeface="ＭＳ ゴシック" charset="-128"/>
              </a:rPr>
              <a:t>どうして測る？</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放射線計測、宮城県の線量レベル</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❽</a:t>
            </a:r>
            <a:r>
              <a:rPr lang="ja-JP" altLang="en-US" sz="1400" dirty="0">
                <a:solidFill>
                  <a:srgbClr val="FFFFFF"/>
                </a:solidFill>
                <a:ea typeface="ＭＳ ゴシック" charset="-128"/>
                <a:cs typeface="ＭＳ ゴシック" charset="-128"/>
              </a:rPr>
              <a:t>健康との関係は？</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1Sv</a:t>
            </a:r>
            <a:r>
              <a:rPr lang="ja-JP" altLang="en-US" sz="1400" dirty="0">
                <a:solidFill>
                  <a:srgbClr val="FFFFFF"/>
                </a:solidFill>
                <a:ea typeface="ＭＳ ゴシック" charset="-128"/>
                <a:cs typeface="ＭＳ ゴシック" charset="-128"/>
              </a:rPr>
              <a:t>以下の低線量被曝と健康</a:t>
            </a:r>
            <a:endParaRPr lang="en-US" altLang="ja-JP" sz="1400" dirty="0">
              <a:solidFill>
                <a:srgbClr val="FFFFFF"/>
              </a:solidFill>
              <a:ea typeface="ＭＳ ゴシック" charset="-128"/>
              <a:cs typeface="ＭＳ ゴシック" charset="-128"/>
            </a:endParaRPr>
          </a:p>
          <a:p>
            <a:pPr>
              <a:defRPr/>
            </a:pPr>
            <a:r>
              <a:rPr lang="en-US" altLang="ja-JP" sz="1400" dirty="0">
                <a:solidFill>
                  <a:srgbClr val="FFFFFF"/>
                </a:solidFill>
                <a:ea typeface="ＭＳ ゴシック" charset="-128"/>
                <a:cs typeface="ＭＳ ゴシック" charset="-128"/>
              </a:rPr>
              <a:t>❾</a:t>
            </a:r>
            <a:r>
              <a:rPr lang="ja-JP" altLang="en-US" sz="1400" dirty="0">
                <a:solidFill>
                  <a:srgbClr val="FFFFFF"/>
                </a:solidFill>
                <a:ea typeface="ＭＳ ゴシック" charset="-128"/>
                <a:cs typeface="ＭＳ ゴシック" charset="-128"/>
              </a:rPr>
              <a:t>こんな時どうする？</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放射線と向き合う</a:t>
            </a:r>
            <a:endParaRPr lang="en-US" altLang="ja-JP" sz="1400" dirty="0">
              <a:solidFill>
                <a:srgbClr val="FFFFFF"/>
              </a:solidFill>
              <a:ea typeface="ＭＳ ゴシック" charset="-128"/>
              <a:cs typeface="ＭＳ ゴシック" charset="-128"/>
            </a:endParaRPr>
          </a:p>
          <a:p>
            <a:pPr>
              <a:defRPr/>
            </a:pPr>
            <a:r>
              <a:rPr lang="ja-JP" altLang="ja-JP" sz="1400" dirty="0">
                <a:solidFill>
                  <a:srgbClr val="FFFFFF"/>
                </a:solidFill>
                <a:ea typeface="ＭＳ ゴシック" charset="-128"/>
                <a:cs typeface="ＭＳ ゴシック" charset="-128"/>
              </a:rPr>
              <a:t>❿</a:t>
            </a:r>
            <a:r>
              <a:rPr lang="ja-JP" altLang="en-US" sz="1400" dirty="0">
                <a:solidFill>
                  <a:srgbClr val="FFFFFF"/>
                </a:solidFill>
                <a:ea typeface="ＭＳ ゴシック" charset="-128"/>
                <a:cs typeface="ＭＳ ゴシック" charset="-128"/>
              </a:rPr>
              <a:t>まとめー賢くなって</a:t>
            </a:r>
            <a:r>
              <a:rPr lang="en-US" altLang="ja-JP" sz="1400" dirty="0">
                <a:solidFill>
                  <a:srgbClr val="FFFFFF"/>
                </a:solidFill>
                <a:ea typeface="ＭＳ ゴシック" charset="-128"/>
                <a:cs typeface="ＭＳ ゴシック" charset="-128"/>
              </a:rPr>
              <a:t>……</a:t>
            </a:r>
          </a:p>
          <a:p>
            <a:pPr>
              <a:defRPr/>
            </a:pPr>
            <a:r>
              <a:rPr lang="ja-JP" altLang="en-US" sz="1400" dirty="0">
                <a:solidFill>
                  <a:srgbClr val="FFFFFF"/>
                </a:solidFill>
                <a:ea typeface="ＭＳ ゴシック" charset="-128"/>
                <a:cs typeface="ＭＳ ゴシック" charset="-128"/>
              </a:rPr>
              <a:t>改めて原子力基本法</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自主、民主、公開</a:t>
            </a:r>
            <a:endParaRPr lang="en-US" altLang="ja-JP" sz="1400" dirty="0">
              <a:solidFill>
                <a:srgbClr val="FFFFFF"/>
              </a:solidFill>
              <a:ea typeface="ＭＳ ゴシック" charset="-128"/>
              <a:cs typeface="ＭＳ ゴシック" charset="-128"/>
            </a:endParaRPr>
          </a:p>
          <a:p>
            <a:pPr>
              <a:defRPr/>
            </a:pPr>
            <a:r>
              <a:rPr lang="ja-JP" altLang="en-US" sz="1400" dirty="0">
                <a:solidFill>
                  <a:srgbClr val="FFFFFF"/>
                </a:solidFill>
                <a:ea typeface="ＭＳ ゴシック" charset="-128"/>
                <a:cs typeface="ＭＳ ゴシック" charset="-128"/>
              </a:rPr>
              <a:t>の大事さ</a:t>
            </a:r>
            <a:endParaRPr lang="en-US" altLang="ja-JP" sz="1400" dirty="0">
              <a:solidFill>
                <a:srgbClr val="FFFFFF"/>
              </a:solidFill>
              <a:ea typeface="ＭＳ ゴシック" charset="-128"/>
              <a:cs typeface="ＭＳ ゴシック" charset="-128"/>
            </a:endParaRPr>
          </a:p>
          <a:p>
            <a:pPr>
              <a:defRPr/>
            </a:pPr>
            <a:endParaRPr lang="en-US" altLang="ja-JP" sz="1400" dirty="0">
              <a:solidFill>
                <a:srgbClr val="FFFFFF"/>
              </a:solidFill>
              <a:ea typeface="ＭＳ ゴシック" charset="-128"/>
              <a:cs typeface="ＭＳ ゴシック" charset="-128"/>
            </a:endParaRPr>
          </a:p>
          <a:p>
            <a:pPr>
              <a:defRPr/>
            </a:pPr>
            <a:endParaRPr lang="en-US" altLang="ja-JP" sz="1800" dirty="0">
              <a:solidFill>
                <a:srgbClr val="FFFFFF"/>
              </a:solidFill>
              <a:cs typeface="ＭＳ 明朝" charset="-128"/>
            </a:endParaRPr>
          </a:p>
          <a:p>
            <a:pPr>
              <a:defRPr/>
            </a:pPr>
            <a:endParaRPr lang="ja-JP" altLang="en-US" sz="1800" dirty="0">
              <a:solidFill>
                <a:srgbClr val="FFFFFF"/>
              </a:solidFill>
              <a:cs typeface="ＭＳ 明朝" charset="-128"/>
            </a:endParaRPr>
          </a:p>
          <a:p>
            <a:pPr algn="ctr">
              <a:defRPr/>
            </a:pPr>
            <a:endParaRPr lang="ja-JP" altLang="en-US" sz="1800" dirty="0">
              <a:solidFill>
                <a:srgbClr val="FFFFFF"/>
              </a:solidFill>
              <a:cs typeface="ＭＳ 明朝" charset="-128"/>
            </a:endParaRPr>
          </a:p>
          <a:p>
            <a:pPr algn="ctr">
              <a:defRPr/>
            </a:pPr>
            <a:endParaRPr lang="ja-JP" altLang="en-US" sz="1800" dirty="0">
              <a:solidFill>
                <a:srgbClr val="FFFFFF"/>
              </a:solidFill>
              <a:cs typeface="ＭＳ 明朝" charset="-128"/>
            </a:endParaRPr>
          </a:p>
        </p:txBody>
      </p:sp>
      <p:sp>
        <p:nvSpPr>
          <p:cNvPr id="15370" name="スライド番号プレースホルダ 7"/>
          <p:cNvSpPr>
            <a:spLocks noGrp="1"/>
          </p:cNvSpPr>
          <p:nvPr>
            <p:ph type="sldNum" sz="quarter" idx="12"/>
          </p:nvPr>
        </p:nvSpPr>
        <p:spPr bwMode="auto">
          <a:noFill/>
          <a:ln>
            <a:miter lim="800000"/>
            <a:headEnd/>
            <a:tailEnd/>
          </a:ln>
        </p:spPr>
        <p:txBody>
          <a:bodyPr/>
          <a:lstStyle/>
          <a:p>
            <a:fld id="{7B657F1D-1D21-C24A-AD10-0593607AA7F7}" type="slidenum">
              <a:rPr lang="en-US" altLang="ja-JP"/>
              <a:pPr/>
              <a:t>1</a:t>
            </a:fld>
            <a:endParaRPr lang="en-US" altLang="ja-JP"/>
          </a:p>
        </p:txBody>
      </p:sp>
      <p:sp>
        <p:nvSpPr>
          <p:cNvPr id="6" name="対角する 2 つの角を切り取った四角形 5"/>
          <p:cNvSpPr/>
          <p:nvPr/>
        </p:nvSpPr>
        <p:spPr>
          <a:xfrm>
            <a:off x="3112912" y="1828800"/>
            <a:ext cx="6031088" cy="4786314"/>
          </a:xfrm>
          <a:prstGeom prst="snip2DiagRect">
            <a:avLst/>
          </a:prstGeom>
          <a:solidFill>
            <a:srgbClr val="000090"/>
          </a:solidFill>
        </p:spPr>
        <p:style>
          <a:lnRef idx="3">
            <a:schemeClr val="lt1"/>
          </a:lnRef>
          <a:fillRef idx="1">
            <a:schemeClr val="accent2"/>
          </a:fillRef>
          <a:effectRef idx="1">
            <a:schemeClr val="accent2"/>
          </a:effectRef>
          <a:fontRef idx="minor">
            <a:schemeClr val="lt1"/>
          </a:fontRef>
        </p:style>
        <p:txBody>
          <a:bodyPr rtlCol="0" anchor="ctr"/>
          <a:lstStyle/>
          <a:p>
            <a:r>
              <a:rPr lang="ja-JP" altLang="en-US" sz="2000" dirty="0" smtClean="0">
                <a:latin typeface="+mj-ea"/>
                <a:ea typeface="+mj-ea"/>
              </a:rPr>
              <a:t>Ｍ９</a:t>
            </a:r>
            <a:r>
              <a:rPr lang="ja-JP" altLang="ja-JP" sz="2000" dirty="0" smtClean="0">
                <a:latin typeface="+mj-ea"/>
                <a:ea typeface="+mj-ea"/>
              </a:rPr>
              <a:t>巨大</a:t>
            </a:r>
            <a:r>
              <a:rPr lang="ja-JP" altLang="ja-JP" sz="2000" dirty="0">
                <a:latin typeface="+mj-ea"/>
                <a:ea typeface="+mj-ea"/>
              </a:rPr>
              <a:t>地震でも正常停止した福島</a:t>
            </a:r>
            <a:r>
              <a:rPr lang="ja-JP" altLang="ja-JP" sz="2000" dirty="0" smtClean="0">
                <a:latin typeface="+mj-ea"/>
                <a:ea typeface="+mj-ea"/>
              </a:rPr>
              <a:t>第一原発</a:t>
            </a:r>
            <a:r>
              <a:rPr lang="ja-JP" altLang="ja-JP" sz="2000" dirty="0">
                <a:latin typeface="+mj-ea"/>
                <a:ea typeface="+mj-ea"/>
              </a:rPr>
              <a:t>において、引き続く人災によって、日本においては未曾有の原発事故が起きました。原子力平和利用３原則にも依らずに「安全神話」を担ぐ勢力と、核兵器と原発の区別も定かでない反対勢力の間にあって私たち原子核研究者は、原子核科学の最大の成果の一つである核エネルギーの解放が人類の福祉に役立たないことになる事態は、人類の悲劇でもあると考えます。原子力事業について、その進め方など、ソフトな部分の後進性からの脱却、人材育成の重視、社会の科学への姿勢の改善が重要であることなど、一緒に考えたいと思います。 </a:t>
            </a:r>
            <a:endParaRPr lang="ja-JP" altLang="en-US" sz="2000" dirty="0">
              <a:latin typeface="+mj-ea"/>
              <a:ea typeface="+mj-ea"/>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3" name="スライド番号プレースホルダ 14"/>
          <p:cNvSpPr>
            <a:spLocks noGrp="1"/>
          </p:cNvSpPr>
          <p:nvPr>
            <p:ph type="sldNum" sz="quarter" idx="12"/>
          </p:nvPr>
        </p:nvSpPr>
        <p:spPr bwMode="auto">
          <a:noFill/>
          <a:ln>
            <a:miter lim="800000"/>
            <a:headEnd/>
            <a:tailEnd/>
          </a:ln>
        </p:spPr>
        <p:txBody>
          <a:bodyPr/>
          <a:lstStyle/>
          <a:p>
            <a:fld id="{958B61C5-F7E7-844F-9DFC-2AF2261EDB40}" type="slidenum">
              <a:rPr lang="ja-JP" altLang="en-US"/>
              <a:pPr/>
              <a:t>10</a:t>
            </a:fld>
            <a:endParaRPr lang="ja-JP" altLang="en-US"/>
          </a:p>
        </p:txBody>
      </p:sp>
      <p:sp>
        <p:nvSpPr>
          <p:cNvPr id="20" name="フローチャート: せん孔テープ 19"/>
          <p:cNvSpPr/>
          <p:nvPr/>
        </p:nvSpPr>
        <p:spPr>
          <a:xfrm>
            <a:off x="671743" y="1756741"/>
            <a:ext cx="3007922" cy="1484408"/>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ja-JP" altLang="en-US" dirty="0">
                <a:solidFill>
                  <a:srgbClr val="FFFFFF"/>
                </a:solidFill>
                <a:cs typeface="ＭＳ 明朝" charset="-128"/>
              </a:rPr>
              <a:t>福島第１原子力</a:t>
            </a:r>
            <a:endParaRPr lang="en-US" altLang="ja-JP" dirty="0">
              <a:solidFill>
                <a:srgbClr val="FFFFFF"/>
              </a:solidFill>
              <a:cs typeface="ＭＳ 明朝" charset="-128"/>
            </a:endParaRPr>
          </a:p>
          <a:p>
            <a:pPr algn="ctr">
              <a:defRPr/>
            </a:pPr>
            <a:r>
              <a:rPr lang="ja-JP" altLang="en-US" dirty="0">
                <a:solidFill>
                  <a:srgbClr val="FFFFFF"/>
                </a:solidFill>
                <a:cs typeface="ＭＳ 明朝" charset="-128"/>
              </a:rPr>
              <a:t>発電所で</a:t>
            </a:r>
            <a:endParaRPr lang="en-US" altLang="ja-JP" dirty="0">
              <a:solidFill>
                <a:srgbClr val="FFFFFF"/>
              </a:solidFill>
              <a:cs typeface="ＭＳ 明朝" charset="-128"/>
            </a:endParaRPr>
          </a:p>
          <a:p>
            <a:pPr algn="ctr">
              <a:defRPr/>
            </a:pPr>
            <a:r>
              <a:rPr lang="ja-JP" altLang="en-US" dirty="0">
                <a:solidFill>
                  <a:srgbClr val="FFFFFF"/>
                </a:solidFill>
                <a:cs typeface="ＭＳ 明朝" charset="-128"/>
              </a:rPr>
              <a:t>何が起こった？</a:t>
            </a:r>
          </a:p>
        </p:txBody>
      </p:sp>
      <p:sp>
        <p:nvSpPr>
          <p:cNvPr id="21" name="テキスト ボックス 8"/>
          <p:cNvSpPr txBox="1">
            <a:spLocks noChangeArrowheads="1"/>
          </p:cNvSpPr>
          <p:nvPr/>
        </p:nvSpPr>
        <p:spPr bwMode="auto">
          <a:xfrm>
            <a:off x="396875" y="3072933"/>
            <a:ext cx="3853858" cy="1938992"/>
          </a:xfrm>
          <a:prstGeom prst="rect">
            <a:avLst/>
          </a:prstGeom>
          <a:noFill/>
          <a:ln w="9525">
            <a:noFill/>
            <a:miter lim="800000"/>
            <a:headEnd/>
            <a:tailEnd/>
          </a:ln>
        </p:spPr>
        <p:txBody>
          <a:bodyPr wrap="square">
            <a:prstTxWarp prst="textNoShape">
              <a:avLst/>
            </a:prstTxWarp>
            <a:spAutoFit/>
          </a:bodyPr>
          <a:lstStyle/>
          <a:p>
            <a:r>
              <a:rPr lang="ja-JP" altLang="en-US" b="1" u="sng" dirty="0">
                <a:ln w="1905"/>
                <a:solidFill>
                  <a:srgbClr val="008000"/>
                </a:solidFill>
                <a:effectLst>
                  <a:innerShdw blurRad="69850" dist="43180" dir="5400000">
                    <a:srgbClr val="000000">
                      <a:alpha val="65000"/>
                    </a:srgbClr>
                  </a:innerShdw>
                </a:effectLst>
              </a:rPr>
              <a:t>一番大事なものは“水”</a:t>
            </a:r>
            <a:endParaRPr lang="en-US" altLang="ja-JP" b="1" u="sng" dirty="0">
              <a:ln w="1905"/>
              <a:solidFill>
                <a:srgbClr val="008000"/>
              </a:solidFill>
              <a:effectLst>
                <a:innerShdw blurRad="69850" dist="43180" dir="5400000">
                  <a:srgbClr val="000000">
                    <a:alpha val="65000"/>
                  </a:srgbClr>
                </a:innerShdw>
              </a:effectLst>
            </a:endParaRPr>
          </a:p>
          <a:p>
            <a:r>
              <a:rPr lang="ja-JP" altLang="en-US" sz="1600" dirty="0">
                <a:solidFill>
                  <a:srgbClr val="2B4A5E"/>
                </a:solidFill>
              </a:rPr>
              <a:t>軽水型の原子力発電で、ウランの核分裂反応を持続されるためにも、発電に使われた蒸気を水に返し、余分な熱を取り去って安全に発電を続けるためにも</a:t>
            </a:r>
            <a:r>
              <a:rPr lang="ja-JP" altLang="en-US" sz="1600" dirty="0" smtClean="0">
                <a:solidFill>
                  <a:srgbClr val="2B4A5E"/>
                </a:solidFill>
              </a:rPr>
              <a:t>、一秒間</a:t>
            </a:r>
            <a:r>
              <a:rPr lang="ja-JP" altLang="en-US" sz="1600" dirty="0">
                <a:solidFill>
                  <a:srgbClr val="2B4A5E"/>
                </a:solidFill>
              </a:rPr>
              <a:t>に</a:t>
            </a:r>
            <a:r>
              <a:rPr lang="en-US" altLang="ja-JP" sz="1600" dirty="0">
                <a:solidFill>
                  <a:srgbClr val="2B4A5E"/>
                </a:solidFill>
              </a:rPr>
              <a:t>20</a:t>
            </a:r>
            <a:r>
              <a:rPr lang="ja-JP" altLang="en-US" sz="1600" dirty="0">
                <a:solidFill>
                  <a:srgbClr val="2B4A5E"/>
                </a:solidFill>
              </a:rPr>
              <a:t>トン（風呂桶７０杯</a:t>
            </a:r>
            <a:r>
              <a:rPr lang="en-US" altLang="ja-JP" sz="1600" dirty="0">
                <a:solidFill>
                  <a:srgbClr val="2B4A5E"/>
                </a:solidFill>
              </a:rPr>
              <a:t>)</a:t>
            </a:r>
            <a:r>
              <a:rPr lang="ja-JP" altLang="en-US" sz="1600" dirty="0">
                <a:solidFill>
                  <a:srgbClr val="2B4A5E"/>
                </a:solidFill>
              </a:rPr>
              <a:t>もの水が必要。</a:t>
            </a:r>
            <a:r>
              <a:rPr lang="ja-JP" altLang="en-US" sz="1600" dirty="0">
                <a:solidFill>
                  <a:srgbClr val="FF0000"/>
                </a:solidFill>
              </a:rPr>
              <a:t>大事な事は、原子炉を止めても、この水が必要。</a:t>
            </a:r>
          </a:p>
        </p:txBody>
      </p:sp>
      <p:pic>
        <p:nvPicPr>
          <p:cNvPr id="22" name="図 9" descr="P.崩壊熱.pct"/>
          <p:cNvPicPr>
            <a:picLocks noChangeAspect="1"/>
          </p:cNvPicPr>
          <p:nvPr/>
        </p:nvPicPr>
        <p:blipFill>
          <a:blip r:embed="rId2"/>
          <a:srcRect/>
          <a:stretch>
            <a:fillRect/>
          </a:stretch>
        </p:blipFill>
        <p:spPr bwMode="auto">
          <a:xfrm>
            <a:off x="3933237" y="2061699"/>
            <a:ext cx="5370512" cy="4883335"/>
          </a:xfrm>
          <a:prstGeom prst="rect">
            <a:avLst/>
          </a:prstGeom>
          <a:noFill/>
          <a:ln w="9525">
            <a:noFill/>
            <a:miter lim="800000"/>
            <a:headEnd/>
            <a:tailEnd/>
          </a:ln>
        </p:spPr>
      </p:pic>
      <p:sp>
        <p:nvSpPr>
          <p:cNvPr id="23" name="正方形/長方形 22"/>
          <p:cNvSpPr/>
          <p:nvPr/>
        </p:nvSpPr>
        <p:spPr>
          <a:xfrm>
            <a:off x="0" y="646447"/>
            <a:ext cx="4692650" cy="1323439"/>
          </a:xfrm>
          <a:prstGeom prst="rect">
            <a:avLst/>
          </a:prstGeom>
        </p:spPr>
        <p:txBody>
          <a:bodyPr>
            <a:spAutoFit/>
          </a:bodyPr>
          <a:lstStyle/>
          <a:p>
            <a:pPr marL="365760" indent="-256032" fontAlgn="auto">
              <a:spcAft>
                <a:spcPts val="0"/>
              </a:spcAft>
              <a:buClr>
                <a:schemeClr val="accent3"/>
              </a:buClr>
              <a:buFont typeface="Georgia"/>
              <a:buChar char="•"/>
              <a:defRPr/>
            </a:pPr>
            <a:r>
              <a:rPr lang="en-US" altLang="ja-JP" sz="1600" dirty="0"/>
              <a:t>☞</a:t>
            </a:r>
            <a:r>
              <a:rPr lang="ja-JP" altLang="en-US" sz="1600" dirty="0"/>
              <a:t>地震と津波によって、停電し外部電力も絶たれ、さらに非常用電源も燃料タンクの流失によって使えなくなった。</a:t>
            </a:r>
            <a:endParaRPr lang="en-US" altLang="ja-JP" sz="1600" dirty="0"/>
          </a:p>
          <a:p>
            <a:pPr marL="365760" indent="-256032" fontAlgn="auto">
              <a:spcAft>
                <a:spcPts val="0"/>
              </a:spcAft>
              <a:buClr>
                <a:schemeClr val="accent3"/>
              </a:buClr>
              <a:buFont typeface="Georgia"/>
              <a:buChar char="•"/>
              <a:defRPr/>
            </a:pPr>
            <a:r>
              <a:rPr lang="en-US" altLang="ja-JP" sz="1600" b="1" u="sng" dirty="0">
                <a:solidFill>
                  <a:srgbClr val="FF0000"/>
                </a:solidFill>
              </a:rPr>
              <a:t>☞</a:t>
            </a:r>
            <a:r>
              <a:rPr lang="ja-JP" altLang="en-US" sz="1600" b="1" u="sng" dirty="0">
                <a:solidFill>
                  <a:srgbClr val="FF0000"/>
                </a:solidFill>
              </a:rPr>
              <a:t>ポンプがストップし原子力発電所の生命線である冷却水が使えなくなった。</a:t>
            </a:r>
          </a:p>
        </p:txBody>
      </p:sp>
      <p:sp>
        <p:nvSpPr>
          <p:cNvPr id="24" name="正方形/長方形 11"/>
          <p:cNvSpPr>
            <a:spLocks noChangeArrowheads="1"/>
          </p:cNvSpPr>
          <p:nvPr/>
        </p:nvSpPr>
        <p:spPr bwMode="auto">
          <a:xfrm>
            <a:off x="498932" y="75406"/>
            <a:ext cx="2951162" cy="585788"/>
          </a:xfrm>
          <a:prstGeom prst="rect">
            <a:avLst/>
          </a:prstGeom>
          <a:noFill/>
          <a:ln w="9525">
            <a:noFill/>
            <a:miter lim="800000"/>
            <a:headEnd/>
            <a:tailEnd/>
          </a:ln>
        </p:spPr>
        <p:txBody>
          <a:bodyPr>
            <a:prstTxWarp prst="textNoShape">
              <a:avLst/>
            </a:prstTxWarp>
            <a:spAutoFit/>
          </a:bodyPr>
          <a:lstStyle/>
          <a:p>
            <a:r>
              <a:rPr lang="ja-JP" altLang="en-US" sz="3200" u="sng" dirty="0">
                <a:solidFill>
                  <a:srgbClr val="660066"/>
                </a:solidFill>
                <a:latin typeface="Times New Roman" charset="0"/>
                <a:ea typeface="HG行書体" charset="-128"/>
                <a:cs typeface="HG行書体" charset="-128"/>
              </a:rPr>
              <a:t>東日本大震災</a:t>
            </a:r>
            <a:endParaRPr lang="ja-JP" altLang="en-US" sz="3200" u="sng" dirty="0">
              <a:solidFill>
                <a:srgbClr val="660066"/>
              </a:solidFill>
            </a:endParaRPr>
          </a:p>
        </p:txBody>
      </p:sp>
      <p:sp>
        <p:nvSpPr>
          <p:cNvPr id="25" name="フローチャート: 書類 24"/>
          <p:cNvSpPr/>
          <p:nvPr/>
        </p:nvSpPr>
        <p:spPr>
          <a:xfrm>
            <a:off x="396875" y="5155395"/>
            <a:ext cx="3980855" cy="1647293"/>
          </a:xfrm>
          <a:prstGeom prst="flowChartDocument">
            <a:avLst/>
          </a:prstGeom>
          <a:gradFill>
            <a:gsLst>
              <a:gs pos="58000">
                <a:schemeClr val="accent2">
                  <a:lumMod val="60000"/>
                  <a:lumOff val="40000"/>
                  <a:alpha val="1000"/>
                </a:schemeClr>
              </a:gs>
              <a:gs pos="16000">
                <a:srgbClr val="1C9C21"/>
              </a:gs>
              <a:gs pos="100000">
                <a:schemeClr val="accent1">
                  <a:shade val="85000"/>
                </a:schemeClr>
              </a:gs>
            </a:gsLst>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sz="2000" b="1" dirty="0">
                <a:solidFill>
                  <a:srgbClr val="790E1B"/>
                </a:solidFill>
                <a:cs typeface="ＭＳ 明朝" charset="-128"/>
              </a:rPr>
              <a:t>燃料棒は温められて、１００トンの重量でも１時間に２０００</a:t>
            </a:r>
            <a:r>
              <a:rPr lang="en-US" altLang="ja-JP" sz="2000" b="1" dirty="0">
                <a:solidFill>
                  <a:srgbClr val="790E1B"/>
                </a:solidFill>
                <a:cs typeface="ＭＳ 明朝" charset="-128"/>
              </a:rPr>
              <a:t> ℃</a:t>
            </a:r>
            <a:r>
              <a:rPr lang="ja-JP" altLang="en-US" sz="2000" b="1" dirty="0">
                <a:solidFill>
                  <a:srgbClr val="790E1B"/>
                </a:solidFill>
                <a:cs typeface="ＭＳ 明朝" charset="-128"/>
              </a:rPr>
              <a:t>も温度が上昇して溶けてしまい、炉心溶融（メルトダウン）に至る。</a:t>
            </a:r>
          </a:p>
        </p:txBody>
      </p:sp>
      <p:sp>
        <p:nvSpPr>
          <p:cNvPr id="26" name="テキスト ボックス 13"/>
          <p:cNvSpPr txBox="1">
            <a:spLocks noChangeArrowheads="1"/>
          </p:cNvSpPr>
          <p:nvPr/>
        </p:nvSpPr>
        <p:spPr bwMode="auto">
          <a:xfrm>
            <a:off x="396875" y="5149850"/>
            <a:ext cx="184150" cy="461963"/>
          </a:xfrm>
          <a:prstGeom prst="rect">
            <a:avLst/>
          </a:prstGeom>
          <a:noFill/>
          <a:ln w="9525">
            <a:noFill/>
            <a:miter lim="800000"/>
            <a:headEnd/>
            <a:tailEnd/>
          </a:ln>
        </p:spPr>
        <p:txBody>
          <a:bodyPr wrap="none">
            <a:prstTxWarp prst="textNoShape">
              <a:avLst/>
            </a:prstTxWarp>
            <a:spAutoFit/>
          </a:bodyPr>
          <a:lstStyle/>
          <a:p>
            <a:endParaRPr lang="ja-JP" altLang="en-US"/>
          </a:p>
        </p:txBody>
      </p:sp>
      <p:pic>
        <p:nvPicPr>
          <p:cNvPr id="27" name="図 26" descr="p11メルトダウン.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9546" y="318294"/>
            <a:ext cx="4243388" cy="2524251"/>
          </a:xfrm>
          <a:prstGeom prst="rect">
            <a:avLst/>
          </a:prstGeom>
        </p:spPr>
      </p:pic>
      <p:sp>
        <p:nvSpPr>
          <p:cNvPr id="2" name="テキスト ボックス 1"/>
          <p:cNvSpPr txBox="1"/>
          <p:nvPr/>
        </p:nvSpPr>
        <p:spPr>
          <a:xfrm>
            <a:off x="4806672" y="1849074"/>
            <a:ext cx="1415772" cy="830997"/>
          </a:xfrm>
          <a:prstGeom prst="rect">
            <a:avLst/>
          </a:prstGeom>
          <a:noFill/>
        </p:spPr>
        <p:txBody>
          <a:bodyPr wrap="non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kumimoji="1" lang="ja-JP" alt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停電時</a:t>
            </a:r>
            <a:endParaRPr kumimoji="1" lang="en-US" altLang="ja-JP"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a:p>
            <a:r>
              <a:rPr kumimoji="1" lang="ja-JP" altLang="en-US"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緊急冷却</a:t>
            </a:r>
            <a:endParaRPr kumimoji="1" lang="ja-JP" altLang="en-US"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正方形/長方形 2"/>
          <p:cNvSpPr/>
          <p:nvPr/>
        </p:nvSpPr>
        <p:spPr>
          <a:xfrm>
            <a:off x="4806672" y="686975"/>
            <a:ext cx="1714500" cy="369332"/>
          </a:xfrm>
          <a:prstGeom prst="rect">
            <a:avLst/>
          </a:prstGeom>
        </p:spPr>
        <p:txBody>
          <a:bodyPr wrap="square">
            <a:spAutoFit/>
          </a:bodyPr>
          <a:lstStyle/>
          <a:p>
            <a:r>
              <a:rPr lang="en-US" altLang="ja-JP" sz="1800" dirty="0" smtClean="0">
                <a:solidFill>
                  <a:srgbClr val="FFFF00"/>
                </a:solidFill>
              </a:rPr>
              <a:t>&lt;</a:t>
            </a:r>
            <a:r>
              <a:rPr lang="ja-JP" altLang="en-US" sz="1800" dirty="0" smtClean="0">
                <a:solidFill>
                  <a:srgbClr val="FFFF00"/>
                </a:solidFill>
              </a:rPr>
              <a:t>存在知らず</a:t>
            </a:r>
            <a:r>
              <a:rPr lang="en-US" altLang="ja-JP" sz="1800" dirty="0" smtClean="0">
                <a:solidFill>
                  <a:srgbClr val="FFFF00"/>
                </a:solidFill>
              </a:rPr>
              <a:t>&gt;</a:t>
            </a:r>
            <a:endParaRPr lang="ja-JP" altLang="en-US" sz="1800" dirty="0">
              <a:solidFill>
                <a:srgbClr val="FFFF00"/>
              </a:solidFill>
            </a:endParaRPr>
          </a:p>
        </p:txBody>
      </p:sp>
      <p:cxnSp>
        <p:nvCxnSpPr>
          <p:cNvPr id="6" name="直線矢印コネクタ 5"/>
          <p:cNvCxnSpPr>
            <a:endCxn id="3" idx="2"/>
          </p:cNvCxnSpPr>
          <p:nvPr/>
        </p:nvCxnSpPr>
        <p:spPr>
          <a:xfrm flipV="1">
            <a:off x="5582920" y="1056307"/>
            <a:ext cx="81002" cy="104681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正方形/長方形 6"/>
          <p:cNvSpPr/>
          <p:nvPr/>
        </p:nvSpPr>
        <p:spPr>
          <a:xfrm>
            <a:off x="6480096" y="2171970"/>
            <a:ext cx="834684" cy="338554"/>
          </a:xfrm>
          <a:prstGeom prst="rect">
            <a:avLst/>
          </a:prstGeom>
        </p:spPr>
        <p:txBody>
          <a:bodyPr wrap="none">
            <a:spAutoFit/>
          </a:bodyPr>
          <a:lstStyle/>
          <a:p>
            <a:r>
              <a:rPr lang="en-US" altLang="ja-JP" sz="1600" dirty="0" smtClean="0">
                <a:solidFill>
                  <a:srgbClr val="FFFF00"/>
                </a:solidFill>
              </a:rPr>
              <a:t>&lt;</a:t>
            </a:r>
            <a:r>
              <a:rPr lang="ja-JP" altLang="en-US" sz="1600" dirty="0" smtClean="0">
                <a:solidFill>
                  <a:srgbClr val="FFFF00"/>
                </a:solidFill>
              </a:rPr>
              <a:t>放置</a:t>
            </a:r>
            <a:r>
              <a:rPr lang="en-US" altLang="ja-JP" sz="1600" dirty="0" smtClean="0">
                <a:solidFill>
                  <a:srgbClr val="FFFF00"/>
                </a:solidFill>
              </a:rPr>
              <a:t>&gt;</a:t>
            </a:r>
            <a:endParaRPr lang="ja-JP" altLang="en-US" sz="1600" dirty="0">
              <a:solidFill>
                <a:srgbClr val="FFFF00"/>
              </a:solidFill>
            </a:endParaRPr>
          </a:p>
        </p:txBody>
      </p:sp>
      <p:sp>
        <p:nvSpPr>
          <p:cNvPr id="8" name="正方形/長方形 7"/>
          <p:cNvSpPr/>
          <p:nvPr/>
        </p:nvSpPr>
        <p:spPr>
          <a:xfrm>
            <a:off x="6517776" y="1479742"/>
            <a:ext cx="2287405" cy="369332"/>
          </a:xfrm>
          <a:prstGeom prst="rect">
            <a:avLst/>
          </a:prstGeom>
        </p:spPr>
        <p:txBody>
          <a:bodyPr wrap="none">
            <a:spAutoFit/>
          </a:bodyPr>
          <a:lstStyle/>
          <a:p>
            <a:r>
              <a:rPr lang="en-US" altLang="ja-JP" sz="1800" dirty="0" smtClean="0">
                <a:solidFill>
                  <a:srgbClr val="FFFF00"/>
                </a:solidFill>
              </a:rPr>
              <a:t>&lt;</a:t>
            </a:r>
            <a:r>
              <a:rPr lang="ja-JP" altLang="en-US" sz="1800" dirty="0" smtClean="0">
                <a:solidFill>
                  <a:srgbClr val="FFFF00"/>
                </a:solidFill>
              </a:rPr>
              <a:t>人為的に動作停止</a:t>
            </a:r>
            <a:r>
              <a:rPr lang="en-US" altLang="ja-JP" sz="1800" dirty="0" smtClean="0">
                <a:solidFill>
                  <a:srgbClr val="FFFF00"/>
                </a:solidFill>
              </a:rPr>
              <a:t>&gt;</a:t>
            </a:r>
            <a:endParaRPr lang="ja-JP" altLang="en-US" sz="1800" dirty="0">
              <a:solidFill>
                <a:srgbClr val="FFFF00"/>
              </a:solidFill>
            </a:endParaRPr>
          </a:p>
        </p:txBody>
      </p:sp>
      <p:cxnSp>
        <p:nvCxnSpPr>
          <p:cNvPr id="19" name="直線コネクタ 18"/>
          <p:cNvCxnSpPr/>
          <p:nvPr/>
        </p:nvCxnSpPr>
        <p:spPr>
          <a:xfrm flipV="1">
            <a:off x="5626100" y="1849074"/>
            <a:ext cx="1688680" cy="254046"/>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cxnSp>
        <p:nvCxnSpPr>
          <p:cNvPr id="28" name="直線コネクタ 27"/>
          <p:cNvCxnSpPr/>
          <p:nvPr/>
        </p:nvCxnSpPr>
        <p:spPr>
          <a:xfrm>
            <a:off x="5582920" y="2077720"/>
            <a:ext cx="1313180" cy="233680"/>
          </a:xfrm>
          <a:prstGeom prst="line">
            <a:avLst/>
          </a:prstGeom>
          <a:ln>
            <a:tailEnd type="triangle" w="lg"/>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9" name="図 9" descr="数式 1.pict"/>
          <p:cNvPicPr>
            <a:picLocks noChangeAspect="1"/>
          </p:cNvPicPr>
          <p:nvPr/>
        </p:nvPicPr>
        <p:blipFill>
          <a:blip r:embed="rId3"/>
          <a:srcRect/>
          <a:stretch>
            <a:fillRect/>
          </a:stretch>
        </p:blipFill>
        <p:spPr bwMode="auto">
          <a:xfrm>
            <a:off x="5686425" y="2460698"/>
            <a:ext cx="3249613" cy="633413"/>
          </a:xfrm>
          <a:prstGeom prst="rect">
            <a:avLst/>
          </a:prstGeom>
          <a:noFill/>
          <a:ln w="9525">
            <a:noFill/>
            <a:miter lim="800000"/>
            <a:headEnd/>
            <a:tailEnd/>
          </a:ln>
        </p:spPr>
      </p:pic>
      <p:sp>
        <p:nvSpPr>
          <p:cNvPr id="26631" name="スライド番号プレースホルダ 7"/>
          <p:cNvSpPr>
            <a:spLocks noGrp="1"/>
          </p:cNvSpPr>
          <p:nvPr>
            <p:ph type="sldNum" sz="quarter" idx="12"/>
          </p:nvPr>
        </p:nvSpPr>
        <p:spPr bwMode="auto">
          <a:noFill/>
          <a:ln>
            <a:miter lim="800000"/>
            <a:headEnd/>
            <a:tailEnd/>
          </a:ln>
        </p:spPr>
        <p:txBody>
          <a:bodyPr/>
          <a:lstStyle/>
          <a:p>
            <a:fld id="{D9874BED-35DD-0146-BA92-78B5E39C91CD}" type="slidenum">
              <a:rPr lang="ja-JP" altLang="en-US"/>
              <a:pPr/>
              <a:t>11</a:t>
            </a:fld>
            <a:endParaRPr lang="ja-JP" altLang="en-US"/>
          </a:p>
        </p:txBody>
      </p:sp>
      <p:pic>
        <p:nvPicPr>
          <p:cNvPr id="10" name="図 9"/>
          <p:cNvPicPr>
            <a:picLocks noChangeAspect="1"/>
          </p:cNvPicPr>
          <p:nvPr/>
        </p:nvPicPr>
        <p:blipFill>
          <a:blip r:embed="rId4"/>
          <a:stretch>
            <a:fillRect/>
          </a:stretch>
        </p:blipFill>
        <p:spPr>
          <a:xfrm>
            <a:off x="-263564" y="173182"/>
            <a:ext cx="6030807" cy="6482453"/>
          </a:xfrm>
          <a:prstGeom prst="rect">
            <a:avLst/>
          </a:prstGeom>
        </p:spPr>
      </p:pic>
      <p:sp>
        <p:nvSpPr>
          <p:cNvPr id="3" name="テキスト ボックス 2"/>
          <p:cNvSpPr txBox="1"/>
          <p:nvPr/>
        </p:nvSpPr>
        <p:spPr>
          <a:xfrm>
            <a:off x="5302250" y="1128137"/>
            <a:ext cx="4083169" cy="584776"/>
          </a:xfrm>
          <a:prstGeom prst="rect">
            <a:avLst/>
          </a:prstGeom>
          <a:noFill/>
        </p:spPr>
        <p:txBody>
          <a:bodyPr wrap="none" rtlCol="0">
            <a:spAutoFit/>
          </a:bodyPr>
          <a:lstStyle/>
          <a:p>
            <a:r>
              <a:rPr lang="ja-JP" altLang="en-US" sz="1600" b="1" dirty="0">
                <a:solidFill>
                  <a:srgbClr val="008000"/>
                </a:solidFill>
                <a:latin typeface="Georgia" charset="0"/>
                <a:ea typeface="ＭＳ ゴシック" charset="-128"/>
                <a:cs typeface="ＭＳ 明朝" charset="-128"/>
              </a:rPr>
              <a:t>水素爆発によって拡散した核分裂破片は、</a:t>
            </a:r>
            <a:endParaRPr lang="en-US" altLang="ja-JP" sz="1600" b="1" dirty="0">
              <a:solidFill>
                <a:srgbClr val="008000"/>
              </a:solidFill>
              <a:latin typeface="Georgia" charset="0"/>
              <a:ea typeface="ＭＳ ゴシック" charset="-128"/>
              <a:cs typeface="ＭＳ 明朝" charset="-128"/>
            </a:endParaRPr>
          </a:p>
          <a:p>
            <a:r>
              <a:rPr lang="ja-JP" altLang="en-US" sz="1600" b="1" dirty="0">
                <a:solidFill>
                  <a:srgbClr val="008000"/>
                </a:solidFill>
                <a:latin typeface="Georgia" charset="0"/>
                <a:ea typeface="ＭＳ ゴシック" charset="-128"/>
                <a:cs typeface="ＭＳ 明朝" charset="-128"/>
              </a:rPr>
              <a:t>風に乗って流され土壌が汚染された</a:t>
            </a:r>
            <a:r>
              <a:rPr lang="ja-JP" altLang="en-US" sz="1600" b="1" dirty="0" smtClean="0">
                <a:solidFill>
                  <a:srgbClr val="008000"/>
                </a:solidFill>
                <a:latin typeface="Georgia" charset="0"/>
                <a:ea typeface="ＭＳ ゴシック" charset="-128"/>
                <a:cs typeface="ＭＳ 明朝" charset="-128"/>
              </a:rPr>
              <a:t>。</a:t>
            </a:r>
            <a:endParaRPr lang="ja-JP" altLang="en-US" sz="1600" dirty="0">
              <a:latin typeface="Georgia" charset="0"/>
              <a:ea typeface="ＭＳ ゴシック" charset="-128"/>
              <a:cs typeface="ＭＳ 明朝" charset="-128"/>
            </a:endParaRPr>
          </a:p>
        </p:txBody>
      </p:sp>
      <p:sp>
        <p:nvSpPr>
          <p:cNvPr id="4" name="テキスト ボックス 3"/>
          <p:cNvSpPr txBox="1"/>
          <p:nvPr/>
        </p:nvSpPr>
        <p:spPr>
          <a:xfrm>
            <a:off x="5091596" y="1700140"/>
            <a:ext cx="4139875" cy="1323439"/>
          </a:xfrm>
          <a:prstGeom prst="rect">
            <a:avLst/>
          </a:prstGeom>
          <a:noFill/>
        </p:spPr>
        <p:txBody>
          <a:bodyPr wrap="none" rtlCol="0">
            <a:spAutoFit/>
          </a:bodyPr>
          <a:lstStyle/>
          <a:p>
            <a:r>
              <a:rPr lang="ja-JP" altLang="en-US" sz="1600" dirty="0">
                <a:latin typeface="Georgia" charset="0"/>
                <a:ea typeface="ＭＳ 明朝" charset="-128"/>
                <a:cs typeface="ＭＳ 明朝" charset="-128"/>
              </a:rPr>
              <a:t>放　射　能</a:t>
            </a:r>
            <a:r>
              <a:rPr lang="en-US" altLang="ja-JP" sz="1600" dirty="0">
                <a:latin typeface="Georgia" charset="0"/>
                <a:ea typeface="ＭＳ 明朝" charset="-128"/>
                <a:cs typeface="ＭＳ 明朝" charset="-128"/>
              </a:rPr>
              <a:t>:</a:t>
            </a:r>
            <a:r>
              <a:rPr lang="ja-JP" altLang="en-US" sz="1600" dirty="0">
                <a:latin typeface="Georgia" charset="0"/>
                <a:ea typeface="ＭＳ 明朝" charset="-128"/>
                <a:cs typeface="ＭＳ 明朝" charset="-128"/>
              </a:rPr>
              <a:t>ベックレル</a:t>
            </a:r>
            <a:r>
              <a:rPr lang="en-US" altLang="ja-JP" sz="1600" i="1" dirty="0">
                <a:latin typeface="Georgia" charset="0"/>
                <a:ea typeface="ＭＳ 明朝" charset="-128"/>
                <a:cs typeface="ＭＳ 明朝" charset="-128"/>
              </a:rPr>
              <a:t>A</a:t>
            </a:r>
            <a:r>
              <a:rPr lang="en-US" altLang="ja-JP" sz="1600" dirty="0">
                <a:latin typeface="Georgia" charset="0"/>
                <a:ea typeface="ＭＳ 明朝" charset="-128"/>
                <a:cs typeface="ＭＳ 明朝" charset="-128"/>
              </a:rPr>
              <a:t>(</a:t>
            </a:r>
            <a:r>
              <a:rPr lang="en-US" altLang="ja-JP" sz="1600" dirty="0" err="1">
                <a:latin typeface="Georgia" charset="0"/>
                <a:ea typeface="ＭＳ 明朝" charset="-128"/>
                <a:cs typeface="ＭＳ 明朝" charset="-128"/>
              </a:rPr>
              <a:t>kBq</a:t>
            </a:r>
            <a:r>
              <a:rPr lang="en-US" altLang="ja-JP" sz="1600" dirty="0">
                <a:latin typeface="Georgia" charset="0"/>
                <a:ea typeface="ＭＳ 明朝" charset="-128"/>
                <a:cs typeface="ＭＳ 明朝" charset="-128"/>
              </a:rPr>
              <a:t>/m</a:t>
            </a:r>
            <a:r>
              <a:rPr lang="en-US" altLang="ja-JP" sz="1600" baseline="30000" dirty="0">
                <a:latin typeface="Georgia" charset="0"/>
                <a:ea typeface="ＭＳ 明朝" charset="-128"/>
                <a:cs typeface="ＭＳ 明朝" charset="-128"/>
              </a:rPr>
              <a:t>2</a:t>
            </a:r>
            <a:r>
              <a:rPr lang="en-US" altLang="ja-JP" sz="1600" dirty="0">
                <a:latin typeface="Georgia" charset="0"/>
                <a:ea typeface="ＭＳ 明朝" charset="-128"/>
                <a:cs typeface="ＭＳ 明朝" charset="-128"/>
              </a:rPr>
              <a:t>)</a:t>
            </a:r>
            <a:r>
              <a:rPr lang="ja-JP" altLang="en-US" sz="1600" dirty="0">
                <a:latin typeface="Georgia" charset="0"/>
                <a:ea typeface="ＭＳ 明朝" charset="-128"/>
                <a:cs typeface="ＭＳ 明朝" charset="-128"/>
              </a:rPr>
              <a:t>と</a:t>
            </a:r>
            <a:endParaRPr lang="en-US" altLang="ja-JP" sz="1600" dirty="0">
              <a:latin typeface="Georgia" charset="0"/>
              <a:ea typeface="ＭＳ 明朝" charset="-128"/>
              <a:cs typeface="ＭＳ 明朝" charset="-128"/>
            </a:endParaRPr>
          </a:p>
          <a:p>
            <a:r>
              <a:rPr lang="ja-JP" altLang="en-US" sz="1600" dirty="0">
                <a:latin typeface="Georgia" charset="0"/>
                <a:ea typeface="ＭＳ 明朝" charset="-128"/>
                <a:cs typeface="ＭＳ 明朝" charset="-128"/>
              </a:rPr>
              <a:t>放射線量率</a:t>
            </a:r>
            <a:r>
              <a:rPr lang="en-US" altLang="ja-JP" sz="1600" dirty="0">
                <a:latin typeface="Georgia" charset="0"/>
                <a:ea typeface="ＭＳ 明朝" charset="-128"/>
                <a:cs typeface="ＭＳ 明朝" charset="-128"/>
              </a:rPr>
              <a:t>:</a:t>
            </a:r>
            <a:r>
              <a:rPr lang="ja-JP" altLang="en-US" sz="1600" dirty="0">
                <a:latin typeface="Georgia" charset="0"/>
                <a:ea typeface="ＭＳ 明朝" charset="-128"/>
                <a:cs typeface="ＭＳ 明朝" charset="-128"/>
              </a:rPr>
              <a:t>シーベルト</a:t>
            </a:r>
            <a:r>
              <a:rPr lang="en-US" altLang="ja-JP" sz="1600" i="1" dirty="0">
                <a:latin typeface="Georgia" charset="0"/>
                <a:ea typeface="ＭＳ 明朝" charset="-128"/>
                <a:cs typeface="ＭＳ 明朝" charset="-128"/>
              </a:rPr>
              <a:t>H</a:t>
            </a:r>
            <a:r>
              <a:rPr lang="en-US" altLang="ja-JP" sz="1600" dirty="0">
                <a:latin typeface="Georgia" charset="0"/>
                <a:ea typeface="ＭＳ 明朝" charset="-128"/>
                <a:cs typeface="ＭＳ 明朝" charset="-128"/>
              </a:rPr>
              <a:t>(</a:t>
            </a:r>
            <a:r>
              <a:rPr lang="en-US" altLang="ja-JP" sz="1600" dirty="0" err="1">
                <a:latin typeface="Georgia" charset="0"/>
                <a:ea typeface="ＭＳ 明朝" charset="-128"/>
                <a:cs typeface="ＭＳ 明朝" charset="-128"/>
              </a:rPr>
              <a:t>mSv</a:t>
            </a:r>
            <a:r>
              <a:rPr lang="en-US" altLang="ja-JP" sz="1600" dirty="0">
                <a:latin typeface="Georgia" charset="0"/>
                <a:ea typeface="ＭＳ 明朝" charset="-128"/>
                <a:cs typeface="ＭＳ 明朝" charset="-128"/>
              </a:rPr>
              <a:t>/</a:t>
            </a:r>
            <a:r>
              <a:rPr lang="en-US" altLang="ja-JP" sz="1600" dirty="0" err="1">
                <a:latin typeface="Georgia" charset="0"/>
                <a:ea typeface="ＭＳ 明朝" charset="-128"/>
                <a:cs typeface="ＭＳ 明朝" charset="-128"/>
              </a:rPr>
              <a:t>hr</a:t>
            </a:r>
            <a:r>
              <a:rPr lang="en-US" altLang="ja-JP" sz="1600" dirty="0">
                <a:latin typeface="Georgia" charset="0"/>
                <a:ea typeface="ＭＳ 明朝" charset="-128"/>
                <a:cs typeface="ＭＳ 明朝" charset="-128"/>
              </a:rPr>
              <a:t>)</a:t>
            </a:r>
            <a:r>
              <a:rPr lang="ja-JP" altLang="en-US" sz="1600" dirty="0">
                <a:latin typeface="Georgia" charset="0"/>
                <a:ea typeface="ＭＳ 明朝" charset="-128"/>
                <a:cs typeface="ＭＳ 明朝" charset="-128"/>
              </a:rPr>
              <a:t>の関係</a:t>
            </a:r>
            <a:r>
              <a:rPr lang="ja-JP" altLang="en-US" sz="1600" dirty="0" smtClean="0">
                <a:latin typeface="Georgia" charset="0"/>
                <a:ea typeface="ＭＳ 明朝" charset="-128"/>
                <a:cs typeface="ＭＳ 明朝" charset="-128"/>
              </a:rPr>
              <a:t>は</a:t>
            </a:r>
            <a:endParaRPr lang="en-US" altLang="ja-JP" sz="1600" dirty="0" smtClean="0">
              <a:latin typeface="Georgia" charset="0"/>
              <a:ea typeface="ＭＳ 明朝" charset="-128"/>
              <a:cs typeface="ＭＳ 明朝" charset="-128"/>
            </a:endParaRPr>
          </a:p>
          <a:p>
            <a:r>
              <a:rPr lang="en-US" altLang="ja-JP" sz="1600" baseline="30000" dirty="0" smtClean="0">
                <a:latin typeface="Georgia" charset="0"/>
                <a:ea typeface="ＭＳ 明朝" charset="-128"/>
                <a:cs typeface="ＭＳ 明朝" charset="-128"/>
              </a:rPr>
              <a:t>134</a:t>
            </a:r>
            <a:r>
              <a:rPr lang="en-US" altLang="ja-JP" sz="1600" dirty="0" smtClean="0">
                <a:latin typeface="Georgia" charset="0"/>
                <a:ea typeface="ＭＳ 明朝" charset="-128"/>
                <a:cs typeface="ＭＳ 明朝" charset="-128"/>
              </a:rPr>
              <a:t>Cs</a:t>
            </a:r>
            <a:r>
              <a:rPr lang="ja-JP" altLang="en-US" sz="1600" dirty="0">
                <a:latin typeface="Georgia" charset="0"/>
                <a:ea typeface="ＭＳ 明朝" charset="-128"/>
                <a:cs typeface="ＭＳ 明朝" charset="-128"/>
              </a:rPr>
              <a:t>に対し、</a:t>
            </a:r>
          </a:p>
          <a:p>
            <a:endParaRPr lang="ja-JP" altLang="en-US" sz="1600" dirty="0">
              <a:latin typeface="Georgia" charset="0"/>
              <a:ea typeface="ＭＳ 明朝" charset="-128"/>
              <a:cs typeface="ＭＳ 明朝" charset="-128"/>
            </a:endParaRPr>
          </a:p>
          <a:p>
            <a:endParaRPr kumimoji="1" lang="ja-JP" altLang="en-US" sz="1600" dirty="0"/>
          </a:p>
        </p:txBody>
      </p:sp>
      <p:sp>
        <p:nvSpPr>
          <p:cNvPr id="6" name="テキスト ボックス 5"/>
          <p:cNvSpPr txBox="1"/>
          <p:nvPr/>
        </p:nvSpPr>
        <p:spPr>
          <a:xfrm>
            <a:off x="5091596" y="310047"/>
            <a:ext cx="2954655" cy="461665"/>
          </a:xfrm>
          <a:prstGeom prst="rect">
            <a:avLst/>
          </a:prstGeom>
          <a:noFill/>
        </p:spPr>
        <p:txBody>
          <a:bodyPr wrap="none" rtlCol="0">
            <a:spAutoFit/>
          </a:bodyPr>
          <a:lstStyle/>
          <a:p>
            <a:r>
              <a:rPr lang="ja-JP" altLang="en-US" dirty="0">
                <a:solidFill>
                  <a:srgbClr val="FF6600"/>
                </a:solidFill>
                <a:latin typeface="Times New Roman" charset="0"/>
                <a:ea typeface="HG行書体" charset="-128"/>
                <a:cs typeface="HG行書体" charset="-128"/>
              </a:rPr>
              <a:t>東日本大震災により</a:t>
            </a:r>
            <a:endParaRPr kumimoji="1" lang="ja-JP" altLang="en-US" dirty="0"/>
          </a:p>
        </p:txBody>
      </p:sp>
      <p:sp>
        <p:nvSpPr>
          <p:cNvPr id="7" name="テキスト ボックス 6"/>
          <p:cNvSpPr txBox="1"/>
          <p:nvPr/>
        </p:nvSpPr>
        <p:spPr>
          <a:xfrm>
            <a:off x="5302250" y="806658"/>
            <a:ext cx="3181279" cy="400110"/>
          </a:xfrm>
          <a:prstGeom prst="rect">
            <a:avLst/>
          </a:prstGeom>
          <a:noFill/>
        </p:spPr>
        <p:txBody>
          <a:bodyPr wrap="none" rtlCol="0">
            <a:spAutoFit/>
          </a:bodyPr>
          <a:lstStyle/>
          <a:p>
            <a:r>
              <a:rPr kumimoji="1" lang="ja-JP" altLang="en-US" sz="2000" dirty="0" smtClean="0"/>
              <a:t>福島第１原子力発電所事故</a:t>
            </a:r>
            <a:endParaRPr kumimoji="1" lang="ja-JP" altLang="en-US" sz="2000" dirty="0"/>
          </a:p>
        </p:txBody>
      </p:sp>
      <p:pic>
        <p:nvPicPr>
          <p:cNvPr id="5" name="図 4" descr="P.大気中放射線量(Oct.13'1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4699" y="3023579"/>
            <a:ext cx="4311339" cy="383442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522990"/>
            <a:ext cx="2931776" cy="901432"/>
          </a:xfrm>
          <a:extLst/>
        </p:spPr>
        <p:txBody>
          <a:bodyPr>
            <a:normAutofit/>
          </a:bodyPr>
          <a:lstStyle/>
          <a:p>
            <a:pPr fontAlgn="auto">
              <a:spcAft>
                <a:spcPts val="0"/>
              </a:spcAft>
              <a:defRPr/>
            </a:pPr>
            <a:r>
              <a:rPr lang="ja-JP" altLang="en-US" sz="2222"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低線量放射線の</a:t>
            </a:r>
            <a:r>
              <a:rPr lang="en-US" altLang="ja-JP"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
            </a:r>
            <a:br>
              <a:rPr lang="en-US" altLang="ja-JP"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br>
            <a:r>
              <a:rPr lang="ja-JP" altLang="en-US"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人体への影響</a:t>
            </a:r>
            <a:endParaRPr lang="ja-JP" altLang="en-US"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endParaRPr>
          </a:p>
        </p:txBody>
      </p:sp>
      <p:pic>
        <p:nvPicPr>
          <p:cNvPr id="28675" name="図 6" descr="甲状腺(6:11)読売159.jpg"/>
          <p:cNvPicPr>
            <a:picLocks noChangeAspect="1"/>
          </p:cNvPicPr>
          <p:nvPr/>
        </p:nvPicPr>
        <p:blipFill>
          <a:blip r:embed="rId4"/>
          <a:srcRect/>
          <a:stretch>
            <a:fillRect/>
          </a:stretch>
        </p:blipFill>
        <p:spPr bwMode="auto">
          <a:xfrm>
            <a:off x="6351696" y="368300"/>
            <a:ext cx="2792304" cy="6308481"/>
          </a:xfrm>
          <a:prstGeom prst="rect">
            <a:avLst/>
          </a:prstGeom>
          <a:noFill/>
          <a:ln w="9525">
            <a:noFill/>
            <a:miter lim="800000"/>
            <a:headEnd/>
            <a:tailEnd/>
          </a:ln>
        </p:spPr>
      </p:pic>
      <p:pic>
        <p:nvPicPr>
          <p:cNvPr id="28676" name="図 4" descr="枝野官房長官.JPG"/>
          <p:cNvPicPr>
            <a:picLocks noChangeAspect="1"/>
          </p:cNvPicPr>
          <p:nvPr/>
        </p:nvPicPr>
        <p:blipFill>
          <a:blip r:embed="rId5"/>
          <a:srcRect/>
          <a:stretch>
            <a:fillRect/>
          </a:stretch>
        </p:blipFill>
        <p:spPr bwMode="auto">
          <a:xfrm>
            <a:off x="1" y="1412875"/>
            <a:ext cx="2336800" cy="1460500"/>
          </a:xfrm>
          <a:prstGeom prst="rect">
            <a:avLst/>
          </a:prstGeom>
          <a:noFill/>
          <a:ln w="9525">
            <a:noFill/>
            <a:miter lim="800000"/>
            <a:headEnd/>
            <a:tailEnd/>
          </a:ln>
        </p:spPr>
      </p:pic>
      <p:pic>
        <p:nvPicPr>
          <p:cNvPr id="8" name="図 7" descr="安全安心.jpg"/>
          <p:cNvPicPr>
            <a:picLocks noChangeAspect="1"/>
          </p:cNvPicPr>
          <p:nvPr/>
        </p:nvPicPr>
        <p:blipFill>
          <a:blip r:embed="rId6"/>
          <a:srcRect/>
          <a:stretch>
            <a:fillRect/>
          </a:stretch>
        </p:blipFill>
        <p:spPr bwMode="auto">
          <a:xfrm>
            <a:off x="197156" y="4494213"/>
            <a:ext cx="3567113" cy="2363787"/>
          </a:xfrm>
          <a:prstGeom prst="rect">
            <a:avLst/>
          </a:prstGeom>
          <a:noFill/>
          <a:ln w="9525">
            <a:noFill/>
            <a:miter lim="800000"/>
            <a:headEnd/>
            <a:tailEnd/>
          </a:ln>
        </p:spPr>
      </p:pic>
      <p:pic>
        <p:nvPicPr>
          <p:cNvPr id="28678" name="図 8" descr="ICRP1990癌死亡生涯リスク.png"/>
          <p:cNvPicPr>
            <a:picLocks noChangeAspect="1"/>
          </p:cNvPicPr>
          <p:nvPr/>
        </p:nvPicPr>
        <p:blipFill>
          <a:blip r:embed="rId7"/>
          <a:srcRect/>
          <a:stretch>
            <a:fillRect/>
          </a:stretch>
        </p:blipFill>
        <p:spPr bwMode="auto">
          <a:xfrm>
            <a:off x="2465496" y="398463"/>
            <a:ext cx="3770313" cy="3973614"/>
          </a:xfrm>
          <a:prstGeom prst="rect">
            <a:avLst/>
          </a:prstGeom>
          <a:noFill/>
          <a:ln w="9525">
            <a:noFill/>
            <a:miter lim="800000"/>
            <a:headEnd/>
            <a:tailEnd/>
          </a:ln>
        </p:spPr>
      </p:pic>
      <p:sp>
        <p:nvSpPr>
          <p:cNvPr id="28679" name="テキスト ボックス 9"/>
          <p:cNvSpPr txBox="1">
            <a:spLocks noChangeArrowheads="1"/>
          </p:cNvSpPr>
          <p:nvPr/>
        </p:nvSpPr>
        <p:spPr bwMode="auto">
          <a:xfrm>
            <a:off x="0" y="2873375"/>
            <a:ext cx="2540000" cy="2308324"/>
          </a:xfrm>
          <a:prstGeom prst="rect">
            <a:avLst/>
          </a:prstGeom>
          <a:noFill/>
          <a:ln w="9525">
            <a:noFill/>
            <a:miter lim="800000"/>
            <a:headEnd/>
            <a:tailEnd/>
          </a:ln>
        </p:spPr>
        <p:txBody>
          <a:bodyPr wrap="square">
            <a:prstTxWarp prst="textNoShape">
              <a:avLst/>
            </a:prstTxWarp>
            <a:spAutoFit/>
          </a:bodyPr>
          <a:lstStyle/>
          <a:p>
            <a:r>
              <a:rPr lang="ja-JP" altLang="en-US" sz="1400" i="1" dirty="0">
                <a:solidFill>
                  <a:srgbClr val="660066"/>
                </a:solidFill>
                <a:latin typeface="Georgia" charset="0"/>
                <a:ea typeface="ＭＳ ゴシック" charset="-128"/>
                <a:cs typeface="ＭＳ ゴシック" charset="-128"/>
              </a:rPr>
              <a:t>“ほうれん草の汚染程度は、</a:t>
            </a:r>
            <a:endParaRPr lang="en-US" altLang="ja-JP" sz="1400" i="1" dirty="0">
              <a:solidFill>
                <a:srgbClr val="660066"/>
              </a:solidFill>
              <a:latin typeface="Georgia" charset="0"/>
              <a:ea typeface="ＭＳ ゴシック" charset="-128"/>
              <a:cs typeface="ＭＳ ゴシック" charset="-128"/>
            </a:endParaRPr>
          </a:p>
          <a:p>
            <a:r>
              <a:rPr lang="ja-JP" altLang="en-US" sz="1400" i="1" dirty="0">
                <a:solidFill>
                  <a:srgbClr val="660066"/>
                </a:solidFill>
                <a:latin typeface="Georgia" charset="0"/>
                <a:ea typeface="ＭＳ ゴシック" charset="-128"/>
                <a:cs typeface="ＭＳ ゴシック" charset="-128"/>
              </a:rPr>
              <a:t>国の基準の２倍の</a:t>
            </a:r>
            <a:r>
              <a:rPr lang="en-US" altLang="ja-JP" sz="1400" i="1" dirty="0">
                <a:solidFill>
                  <a:srgbClr val="660066"/>
                </a:solidFill>
                <a:latin typeface="Georgia" charset="0"/>
              </a:rPr>
              <a:t>1kg </a:t>
            </a:r>
            <a:r>
              <a:rPr lang="ja-JP" altLang="en-US" sz="1400" i="1" dirty="0">
                <a:solidFill>
                  <a:srgbClr val="660066"/>
                </a:solidFill>
                <a:latin typeface="Georgia" charset="0"/>
                <a:ea typeface="ＭＳ ゴシック" charset="-128"/>
                <a:cs typeface="ＭＳ ゴシック" charset="-128"/>
              </a:rPr>
              <a:t>当たり</a:t>
            </a:r>
            <a:endParaRPr lang="en-US" altLang="ja-JP" sz="1400" i="1" dirty="0">
              <a:solidFill>
                <a:srgbClr val="660066"/>
              </a:solidFill>
              <a:latin typeface="Georgia" charset="0"/>
              <a:ea typeface="ＭＳ ゴシック" charset="-128"/>
              <a:cs typeface="ＭＳ ゴシック" charset="-128"/>
            </a:endParaRPr>
          </a:p>
          <a:p>
            <a:r>
              <a:rPr lang="en-US" altLang="ja-JP" sz="1400" i="1" dirty="0">
                <a:solidFill>
                  <a:srgbClr val="660066"/>
                </a:solidFill>
                <a:latin typeface="Georgia" charset="0"/>
              </a:rPr>
              <a:t>200</a:t>
            </a:r>
            <a:r>
              <a:rPr lang="ja-JP" altLang="en-US" sz="1400" i="1" dirty="0">
                <a:solidFill>
                  <a:srgbClr val="660066"/>
                </a:solidFill>
                <a:latin typeface="Georgia" charset="0"/>
                <a:ea typeface="ＭＳ ゴシック" charset="-128"/>
                <a:cs typeface="ＭＳ ゴシック" charset="-128"/>
              </a:rPr>
              <a:t>ベックレルであり、このため出荷制限を掛けているが、この値は微量の放射能であり、直ちに健康被害がでるものではないので通常の摂取では安全なものであり、国民の皆さんは安心してください”</a:t>
            </a:r>
            <a:endParaRPr lang="en-US" altLang="ja-JP" sz="1400" i="1" dirty="0">
              <a:solidFill>
                <a:srgbClr val="660066"/>
              </a:solidFill>
              <a:latin typeface="Georgia" charset="0"/>
              <a:ea typeface="ＭＳ ゴシック" charset="-128"/>
              <a:cs typeface="ＭＳ ゴシック" charset="-128"/>
            </a:endParaRPr>
          </a:p>
          <a:p>
            <a:r>
              <a:rPr lang="en-US" altLang="ja-JP" sz="1800" i="1" dirty="0">
                <a:solidFill>
                  <a:srgbClr val="000090"/>
                </a:solidFill>
                <a:latin typeface="Georgia" charset="0"/>
                <a:ea typeface="ＭＳ ゴシック" charset="-128"/>
                <a:cs typeface="ＭＳ ゴシック" charset="-128"/>
              </a:rPr>
              <a:t> &lt;0.1Bq/g&gt;</a:t>
            </a:r>
            <a:r>
              <a:rPr lang="ja-JP" altLang="en-US" sz="1200" dirty="0">
                <a:solidFill>
                  <a:srgbClr val="000090"/>
                </a:solidFill>
                <a:latin typeface="Georgia" charset="0"/>
                <a:ea typeface="ＭＳ ゴシック" charset="-128"/>
                <a:cs typeface="ＭＳ ゴシック" charset="-128"/>
              </a:rPr>
              <a:t>国の基準</a:t>
            </a:r>
            <a:endParaRPr lang="ja-JP" altLang="en-US" sz="1800" dirty="0">
              <a:latin typeface="Georgia" charset="0"/>
              <a:ea typeface="ＭＳ 明朝" charset="-128"/>
              <a:cs typeface="ＭＳ 明朝" charset="-128"/>
            </a:endParaRPr>
          </a:p>
        </p:txBody>
      </p:sp>
      <p:sp>
        <p:nvSpPr>
          <p:cNvPr id="28680" name="テキスト ボックス 10"/>
          <p:cNvSpPr txBox="1">
            <a:spLocks noChangeArrowheads="1"/>
          </p:cNvSpPr>
          <p:nvPr/>
        </p:nvSpPr>
        <p:spPr bwMode="auto">
          <a:xfrm>
            <a:off x="8651875" y="2422525"/>
            <a:ext cx="492125" cy="3089275"/>
          </a:xfrm>
          <a:prstGeom prst="rect">
            <a:avLst/>
          </a:prstGeom>
          <a:noFill/>
          <a:ln w="9525">
            <a:noFill/>
            <a:miter lim="800000"/>
            <a:headEnd/>
            <a:tailEnd/>
          </a:ln>
        </p:spPr>
        <p:txBody>
          <a:bodyPr vert="eaVert">
            <a:prstTxWarp prst="textNoShape">
              <a:avLst/>
            </a:prstTxWarp>
            <a:spAutoFit/>
          </a:bodyPr>
          <a:lstStyle/>
          <a:p>
            <a:r>
              <a:rPr lang="ja-JP" altLang="en-US" sz="2000">
                <a:solidFill>
                  <a:srgbClr val="800000"/>
                </a:solidFill>
                <a:latin typeface="Georgia" charset="0"/>
                <a:ea typeface="ＤＦＰ行書体" charset="-128"/>
                <a:cs typeface="ＤＦＰ行書体" charset="-128"/>
              </a:rPr>
              <a:t>珠玉のレポート</a:t>
            </a:r>
          </a:p>
        </p:txBody>
      </p:sp>
      <p:sp>
        <p:nvSpPr>
          <p:cNvPr id="28681" name="スライド番号プレースホルダ 8"/>
          <p:cNvSpPr>
            <a:spLocks noGrp="1"/>
          </p:cNvSpPr>
          <p:nvPr>
            <p:ph type="sldNum" sz="quarter" idx="12"/>
          </p:nvPr>
        </p:nvSpPr>
        <p:spPr bwMode="auto">
          <a:noFill/>
          <a:ln>
            <a:miter lim="800000"/>
            <a:headEnd/>
            <a:tailEnd/>
          </a:ln>
        </p:spPr>
        <p:txBody>
          <a:bodyPr/>
          <a:lstStyle/>
          <a:p>
            <a:fld id="{D8205166-FE26-E043-8006-DFB46AA1A7FA}" type="slidenum">
              <a:rPr lang="ja-JP" altLang="en-US"/>
              <a:pPr/>
              <a:t>12</a:t>
            </a:fld>
            <a:endParaRPr lang="ja-JP" altLang="en-US"/>
          </a:p>
        </p:txBody>
      </p:sp>
      <p:sp>
        <p:nvSpPr>
          <p:cNvPr id="11" name="横巻き 10"/>
          <p:cNvSpPr/>
          <p:nvPr/>
        </p:nvSpPr>
        <p:spPr>
          <a:xfrm>
            <a:off x="3764269" y="4035862"/>
            <a:ext cx="2894545" cy="2822138"/>
          </a:xfrm>
          <a:prstGeom prst="horizontalScroll">
            <a:avLst/>
          </a:prstGeom>
          <a:gradFill flip="none" rotWithShape="1">
            <a:gsLst>
              <a:gs pos="0">
                <a:srgbClr val="008000">
                  <a:alpha val="50000"/>
                </a:srgbClr>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1400" dirty="0" smtClean="0">
                <a:solidFill>
                  <a:srgbClr val="790E1B"/>
                </a:solidFill>
                <a:ea typeface="+mj-ea"/>
              </a:rPr>
              <a:t>浪江と飯舘</a:t>
            </a:r>
            <a:r>
              <a:rPr lang="en-US" altLang="ja-JP" sz="2000" dirty="0" smtClean="0">
                <a:solidFill>
                  <a:srgbClr val="790E1B"/>
                </a:solidFill>
                <a:ea typeface="+mj-ea"/>
              </a:rPr>
              <a:t>WHO</a:t>
            </a:r>
            <a:r>
              <a:rPr lang="ja-JP" altLang="en-US" sz="2000" dirty="0" smtClean="0">
                <a:solidFill>
                  <a:srgbClr val="790E1B"/>
                </a:solidFill>
                <a:ea typeface="+mj-ea"/>
              </a:rPr>
              <a:t>全身</a:t>
            </a:r>
            <a:endParaRPr lang="en-US" altLang="ja-JP" sz="2000" dirty="0" smtClean="0">
              <a:solidFill>
                <a:srgbClr val="790E1B"/>
              </a:solidFill>
              <a:ea typeface="+mj-ea"/>
            </a:endParaRPr>
          </a:p>
          <a:p>
            <a:pPr algn="ctr"/>
            <a:r>
              <a:rPr lang="ja-JP" altLang="en-US" sz="2000" dirty="0" smtClean="0">
                <a:solidFill>
                  <a:srgbClr val="790E1B"/>
                </a:solidFill>
                <a:ea typeface="+mj-ea"/>
              </a:rPr>
              <a:t>被曝推定値</a:t>
            </a:r>
            <a:r>
              <a:rPr lang="en-US" altLang="ja-JP" sz="2000" dirty="0" smtClean="0">
                <a:solidFill>
                  <a:srgbClr val="790E1B"/>
                </a:solidFill>
                <a:ea typeface="+mj-ea"/>
              </a:rPr>
              <a:t>(2012,5,24)</a:t>
            </a:r>
            <a:endParaRPr lang="ja-JP" altLang="en-US" sz="2000" dirty="0" smtClean="0">
              <a:solidFill>
                <a:srgbClr val="790E1B"/>
              </a:solidFill>
              <a:ea typeface="+mj-ea"/>
            </a:endParaRPr>
          </a:p>
          <a:p>
            <a:pPr algn="ctr"/>
            <a:r>
              <a:rPr lang="en-US" altLang="ja-JP" sz="1800" dirty="0" smtClean="0">
                <a:solidFill>
                  <a:srgbClr val="790E1B"/>
                </a:solidFill>
                <a:ea typeface="+mj-ea"/>
              </a:rPr>
              <a:t>10~50 </a:t>
            </a:r>
            <a:r>
              <a:rPr lang="en-US" altLang="ja-JP" sz="1800" dirty="0" err="1" smtClean="0">
                <a:solidFill>
                  <a:srgbClr val="790E1B"/>
                </a:solidFill>
                <a:ea typeface="+mj-ea"/>
              </a:rPr>
              <a:t>mSv</a:t>
            </a:r>
            <a:r>
              <a:rPr lang="en-US" altLang="ja-JP" sz="1800" dirty="0" smtClean="0">
                <a:solidFill>
                  <a:srgbClr val="790E1B"/>
                </a:solidFill>
                <a:ea typeface="+mj-ea"/>
              </a:rPr>
              <a:t>&lt;100mSv</a:t>
            </a:r>
          </a:p>
          <a:p>
            <a:pPr algn="ctr"/>
            <a:r>
              <a:rPr lang="ja-JP" altLang="en-US" sz="1400" dirty="0" smtClean="0">
                <a:solidFill>
                  <a:schemeClr val="tx1"/>
                </a:solidFill>
                <a:ea typeface="+mj-ea"/>
              </a:rPr>
              <a:t>福島県内、近隣５県</a:t>
            </a:r>
            <a:r>
              <a:rPr lang="ja-JP" altLang="en-US" sz="1600" dirty="0" smtClean="0">
                <a:solidFill>
                  <a:schemeClr val="tx1"/>
                </a:solidFill>
                <a:ea typeface="+mj-ea"/>
              </a:rPr>
              <a:t>：</a:t>
            </a:r>
            <a:r>
              <a:rPr lang="en-US" altLang="ja-JP" sz="1600" dirty="0" smtClean="0">
                <a:solidFill>
                  <a:schemeClr val="tx1"/>
                </a:solidFill>
                <a:ea typeface="+mj-ea"/>
              </a:rPr>
              <a:t>1~10mSv/y</a:t>
            </a:r>
          </a:p>
          <a:p>
            <a:pPr algn="ctr"/>
            <a:r>
              <a:rPr lang="ja-JP" altLang="en-US" sz="1400" dirty="0" smtClean="0">
                <a:solidFill>
                  <a:srgbClr val="FF0000"/>
                </a:solidFill>
                <a:ea typeface="+mj-ea"/>
              </a:rPr>
              <a:t>浪江町小児甲状腺被曝：</a:t>
            </a:r>
            <a:r>
              <a:rPr lang="en-US" altLang="ja-JP" sz="1800" dirty="0" smtClean="0">
                <a:solidFill>
                  <a:srgbClr val="FF0000"/>
                </a:solidFill>
                <a:ea typeface="+mj-ea"/>
              </a:rPr>
              <a:t>100~200mSv</a:t>
            </a:r>
          </a:p>
          <a:p>
            <a:pPr algn="ctr"/>
            <a:endParaRPr lang="ja-JP" altLang="en-US" sz="1600" dirty="0">
              <a:solidFill>
                <a:srgbClr val="790E1B"/>
              </a:solidFill>
              <a:ea typeface="+mj-ea"/>
            </a:endParaRPr>
          </a:p>
        </p:txBody>
      </p:sp>
      <p:sp>
        <p:nvSpPr>
          <p:cNvPr id="4" name="テキスト ボックス 3"/>
          <p:cNvSpPr txBox="1"/>
          <p:nvPr/>
        </p:nvSpPr>
        <p:spPr>
          <a:xfrm>
            <a:off x="197155" y="6557818"/>
            <a:ext cx="1777117" cy="338554"/>
          </a:xfrm>
          <a:prstGeom prst="rect">
            <a:avLst/>
          </a:prstGeom>
          <a:noFill/>
        </p:spPr>
        <p:txBody>
          <a:bodyPr wrap="square" rtlCol="0">
            <a:spAutoFit/>
          </a:bodyPr>
          <a:lstStyle/>
          <a:p>
            <a:r>
              <a:rPr kumimoji="1" lang="en-US" altLang="ja-JP" sz="1600" dirty="0" smtClean="0">
                <a:solidFill>
                  <a:srgbClr val="FF0000"/>
                </a:solidFill>
              </a:rPr>
              <a:t>&lt;</a:t>
            </a:r>
            <a:r>
              <a:rPr kumimoji="1" lang="ja-JP" altLang="en-US" sz="1600" dirty="0" smtClean="0">
                <a:solidFill>
                  <a:srgbClr val="FF0000"/>
                </a:solidFill>
              </a:rPr>
              <a:t>科学的合理性</a:t>
            </a:r>
            <a:r>
              <a:rPr kumimoji="1" lang="en-US" altLang="ja-JP" sz="1600" dirty="0" smtClean="0">
                <a:solidFill>
                  <a:srgbClr val="FF0000"/>
                </a:solidFill>
              </a:rPr>
              <a:t>&gt;</a:t>
            </a:r>
            <a:endParaRPr kumimoji="1" lang="ja-JP" altLang="en-US" sz="1600" dirty="0">
              <a:solidFill>
                <a:srgbClr val="FF0000"/>
              </a:solidFill>
            </a:endParaRPr>
          </a:p>
        </p:txBody>
      </p:sp>
      <p:sp>
        <p:nvSpPr>
          <p:cNvPr id="5" name="テキスト ボックス 4"/>
          <p:cNvSpPr txBox="1"/>
          <p:nvPr/>
        </p:nvSpPr>
        <p:spPr>
          <a:xfrm>
            <a:off x="2465496" y="5181699"/>
            <a:ext cx="1655421" cy="338554"/>
          </a:xfrm>
          <a:prstGeom prst="rect">
            <a:avLst/>
          </a:prstGeom>
          <a:noFill/>
        </p:spPr>
        <p:txBody>
          <a:bodyPr wrap="none" rtlCol="0">
            <a:spAutoFit/>
          </a:bodyPr>
          <a:lstStyle/>
          <a:p>
            <a:r>
              <a:rPr lang="en-US" altLang="ja-JP" sz="1600" dirty="0" smtClean="0">
                <a:solidFill>
                  <a:srgbClr val="FF0000"/>
                </a:solidFill>
              </a:rPr>
              <a:t>&lt;</a:t>
            </a:r>
            <a:r>
              <a:rPr lang="ja-JP" altLang="en-US" sz="1600" dirty="0" smtClean="0">
                <a:solidFill>
                  <a:srgbClr val="FF0000"/>
                </a:solidFill>
              </a:rPr>
              <a:t>社会的</a:t>
            </a:r>
            <a:r>
              <a:rPr lang="ja-JP" altLang="en-US" sz="1600" dirty="0">
                <a:solidFill>
                  <a:srgbClr val="FF0000"/>
                </a:solidFill>
              </a:rPr>
              <a:t>合理性</a:t>
            </a:r>
            <a:r>
              <a:rPr lang="en-US" altLang="ja-JP" sz="1600" dirty="0" smtClean="0">
                <a:solidFill>
                  <a:srgbClr val="FF0000"/>
                </a:solidFill>
              </a:rPr>
              <a:t>&gt;</a:t>
            </a:r>
            <a:endParaRPr lang="ja-JP" altLang="en-US" sz="1600" dirty="0">
              <a:solidFill>
                <a:srgbClr val="FF0000"/>
              </a:solidFill>
            </a:endParaRPr>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1800" decel="100000" fill="hold"/>
                                        <p:tgtEl>
                                          <p:spTgt spid="8"/>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テキスト ボックス 12"/>
          <p:cNvSpPr txBox="1">
            <a:spLocks noChangeArrowheads="1"/>
          </p:cNvSpPr>
          <p:nvPr/>
        </p:nvSpPr>
        <p:spPr bwMode="auto">
          <a:xfrm>
            <a:off x="4394200" y="1296988"/>
            <a:ext cx="4749800" cy="1323975"/>
          </a:xfrm>
          <a:prstGeom prst="rect">
            <a:avLst/>
          </a:prstGeom>
          <a:noFill/>
          <a:ln w="9525">
            <a:noFill/>
            <a:miter lim="800000"/>
            <a:headEnd/>
            <a:tailEnd/>
          </a:ln>
        </p:spPr>
        <p:txBody>
          <a:bodyPr>
            <a:prstTxWarp prst="textNoShape">
              <a:avLst/>
            </a:prstTxWarp>
            <a:spAutoFit/>
          </a:bodyPr>
          <a:lstStyle/>
          <a:p>
            <a:r>
              <a:rPr lang="ja-JP" altLang="en-US" sz="2000" dirty="0"/>
              <a:t>放射性物質が崩壊すると、一回の崩壊でも</a:t>
            </a:r>
            <a:endParaRPr lang="en-US" altLang="ja-JP" sz="2000" dirty="0"/>
          </a:p>
          <a:p>
            <a:r>
              <a:rPr lang="ja-JP" altLang="en-US" sz="2000" dirty="0"/>
              <a:t>色んな数の</a:t>
            </a:r>
            <a:r>
              <a:rPr lang="ja-JP" altLang="en-US" sz="2000" dirty="0" smtClean="0"/>
              <a:t>、いろいろなエネルギー</a:t>
            </a:r>
            <a:r>
              <a:rPr lang="ja-JP" altLang="en-US" sz="2000" dirty="0"/>
              <a:t>の</a:t>
            </a:r>
            <a:endParaRPr lang="en-US" altLang="ja-JP" sz="2000" dirty="0"/>
          </a:p>
          <a:p>
            <a:r>
              <a:rPr lang="ja-JP" altLang="en-US" sz="2000" dirty="0"/>
              <a:t>アルファ線と</a:t>
            </a:r>
            <a:r>
              <a:rPr lang="ja-JP" altLang="en-US" sz="2000" dirty="0" smtClean="0"/>
              <a:t>ガンマ線</a:t>
            </a:r>
            <a:r>
              <a:rPr lang="ja-JP" altLang="en-US" sz="2000" dirty="0"/>
              <a:t>が放出されたり、</a:t>
            </a:r>
            <a:endParaRPr lang="en-US" altLang="ja-JP" sz="2000" dirty="0"/>
          </a:p>
          <a:p>
            <a:r>
              <a:rPr lang="ja-JP" altLang="en-US" sz="2000" dirty="0"/>
              <a:t>ベータ線とガンマ線が放出されたりする。</a:t>
            </a:r>
          </a:p>
        </p:txBody>
      </p:sp>
      <p:sp>
        <p:nvSpPr>
          <p:cNvPr id="14" name="下矢印吹き出し 13"/>
          <p:cNvSpPr/>
          <p:nvPr/>
        </p:nvSpPr>
        <p:spPr>
          <a:xfrm>
            <a:off x="4108390" y="2"/>
            <a:ext cx="5035610" cy="1297182"/>
          </a:xfrm>
          <a:prstGeom prst="downArrowCallou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放射性物質の１秒間の崩壊数を</a:t>
            </a:r>
            <a:endParaRPr lang="en-US" altLang="ja-JP"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defRPr/>
            </a:pPr>
            <a:r>
              <a:rPr lang="ja-JP"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「ベクレル（</a:t>
            </a:r>
            <a:r>
              <a:rPr lang="en-US" b="1" dirty="0" err="1">
                <a:ln w="17780" cmpd="sng">
                  <a:solidFill>
                    <a:srgbClr val="FFFFFF"/>
                  </a:solidFill>
                  <a:prstDash val="solid"/>
                  <a:miter lim="800000"/>
                </a:ln>
                <a:solidFill>
                  <a:srgbClr val="FF0000"/>
                </a:solidFill>
                <a:effectLst>
                  <a:outerShdw blurRad="50800" algn="tl" rotWithShape="0">
                    <a:srgbClr val="000000"/>
                  </a:outerShdw>
                </a:effectLst>
              </a:rPr>
              <a:t>B</a:t>
            </a:r>
            <a:r>
              <a:rPr lang="en-US" altLang="ja-JP" b="1" spc="300" dirty="0" err="1">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q</a:t>
            </a:r>
            <a:r>
              <a:rPr lang="ja-JP" alt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altLang="ja-JP"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6388" name="図 14" descr="p-12990Sr崩壊図.jpg"/>
          <p:cNvPicPr>
            <a:picLocks noChangeAspect="1"/>
          </p:cNvPicPr>
          <p:nvPr/>
        </p:nvPicPr>
        <p:blipFill>
          <a:blip r:embed="rId2"/>
          <a:srcRect/>
          <a:stretch>
            <a:fillRect/>
          </a:stretch>
        </p:blipFill>
        <p:spPr bwMode="auto">
          <a:xfrm>
            <a:off x="4765675" y="2620963"/>
            <a:ext cx="2532063" cy="2170112"/>
          </a:xfrm>
          <a:prstGeom prst="rect">
            <a:avLst/>
          </a:prstGeom>
          <a:noFill/>
          <a:ln w="9525">
            <a:noFill/>
            <a:miter lim="800000"/>
            <a:headEnd/>
            <a:tailEnd/>
          </a:ln>
        </p:spPr>
      </p:pic>
      <p:pic>
        <p:nvPicPr>
          <p:cNvPr id="16389" name="図 15" descr="Decay(134CS).jpg"/>
          <p:cNvPicPr>
            <a:picLocks noChangeAspect="1"/>
          </p:cNvPicPr>
          <p:nvPr/>
        </p:nvPicPr>
        <p:blipFill>
          <a:blip r:embed="rId3"/>
          <a:srcRect/>
          <a:stretch>
            <a:fillRect/>
          </a:stretch>
        </p:blipFill>
        <p:spPr bwMode="auto">
          <a:xfrm>
            <a:off x="0" y="2095500"/>
            <a:ext cx="4394200" cy="3033713"/>
          </a:xfrm>
          <a:prstGeom prst="rect">
            <a:avLst/>
          </a:prstGeom>
          <a:noFill/>
          <a:ln w="9525">
            <a:noFill/>
            <a:miter lim="800000"/>
            <a:headEnd/>
            <a:tailEnd/>
          </a:ln>
        </p:spPr>
      </p:pic>
      <p:sp>
        <p:nvSpPr>
          <p:cNvPr id="21" name="上矢印吹き出し 20"/>
          <p:cNvSpPr/>
          <p:nvPr/>
        </p:nvSpPr>
        <p:spPr>
          <a:xfrm>
            <a:off x="0" y="4439789"/>
            <a:ext cx="9143999" cy="1228910"/>
          </a:xfrm>
          <a:prstGeom prst="upArrowCallout">
            <a:avLst/>
          </a:prstGeom>
          <a:gradFill>
            <a:gsLst>
              <a:gs pos="0">
                <a:srgbClr val="FFFF00"/>
              </a:gs>
              <a:gs pos="89000">
                <a:schemeClr val="accent1">
                  <a:tint val="83000"/>
                  <a:satMod val="155000"/>
                  <a:alpha val="16000"/>
                </a:schemeClr>
              </a:gs>
              <a:gs pos="100000">
                <a:schemeClr val="accent1">
                  <a:shade val="85000"/>
                </a:schemeClr>
              </a:gs>
            </a:gsLst>
          </a:gra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ja-JP" altLang="en-US"/>
          </a:p>
        </p:txBody>
      </p:sp>
      <p:sp>
        <p:nvSpPr>
          <p:cNvPr id="22" name="正方形/長方形 21"/>
          <p:cNvSpPr/>
          <p:nvPr/>
        </p:nvSpPr>
        <p:spPr>
          <a:xfrm>
            <a:off x="206533" y="5054244"/>
            <a:ext cx="8693371" cy="338554"/>
          </a:xfrm>
          <a:prstGeom prst="rect">
            <a:avLst/>
          </a:prstGeom>
        </p:spPr>
        <p:txBody>
          <a:bodyPr>
            <a:spAutoFit/>
          </a:bodyPr>
          <a:lstStyle/>
          <a:p>
            <a:pPr>
              <a:defRPr/>
            </a:pPr>
            <a:r>
              <a:rPr lang="ja-JP" altLang="en-US" b="1" cap="all" baseline="-2500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a:t>
            </a:r>
          </a:p>
        </p:txBody>
      </p:sp>
      <p:sp>
        <p:nvSpPr>
          <p:cNvPr id="16394" name="正方形/長方形 22"/>
          <p:cNvSpPr>
            <a:spLocks noChangeArrowheads="1"/>
          </p:cNvSpPr>
          <p:nvPr/>
        </p:nvSpPr>
        <p:spPr bwMode="auto">
          <a:xfrm>
            <a:off x="206375" y="4791075"/>
            <a:ext cx="8937625" cy="922338"/>
          </a:xfrm>
          <a:prstGeom prst="rect">
            <a:avLst/>
          </a:prstGeom>
          <a:noFill/>
          <a:ln w="9525">
            <a:noFill/>
            <a:miter lim="800000"/>
            <a:headEnd/>
            <a:tailEnd/>
          </a:ln>
        </p:spPr>
        <p:txBody>
          <a:bodyPr>
            <a:prstTxWarp prst="textNoShape">
              <a:avLst/>
            </a:prstTxWarp>
            <a:spAutoFit/>
          </a:bodyPr>
          <a:lstStyle/>
          <a:p>
            <a:r>
              <a:rPr lang="ja-JP" altLang="en-US" sz="1800" u="sng">
                <a:solidFill>
                  <a:srgbClr val="790E1B"/>
                </a:solidFill>
              </a:rPr>
              <a:t>ベクレルは</a:t>
            </a:r>
            <a:r>
              <a:rPr lang="ja-JP" altLang="en-US" sz="1800">
                <a:solidFill>
                  <a:srgbClr val="790E1B"/>
                </a:solidFill>
              </a:rPr>
              <a:t>、放射性物質が何であるか（。それぞれの放射性物質の寿命（半減期がいくらか）で決まります。ストロンチウム</a:t>
            </a:r>
            <a:r>
              <a:rPr lang="en-US" altLang="ja-JP" sz="1800">
                <a:solidFill>
                  <a:srgbClr val="790E1B"/>
                </a:solidFill>
              </a:rPr>
              <a:t>-90</a:t>
            </a:r>
            <a:r>
              <a:rPr lang="ja-JP" altLang="en-US" sz="1800">
                <a:solidFill>
                  <a:srgbClr val="790E1B"/>
                </a:solidFill>
              </a:rPr>
              <a:t>か</a:t>
            </a:r>
            <a:r>
              <a:rPr lang="en-US" altLang="ja-JP" sz="1800">
                <a:solidFill>
                  <a:srgbClr val="790E1B"/>
                </a:solidFill>
              </a:rPr>
              <a:t>[</a:t>
            </a:r>
            <a:r>
              <a:rPr lang="en-US" altLang="ja-JP" sz="1800" baseline="30000">
                <a:solidFill>
                  <a:srgbClr val="790E1B"/>
                </a:solidFill>
              </a:rPr>
              <a:t>90</a:t>
            </a:r>
            <a:r>
              <a:rPr lang="en-US" altLang="ja-JP" sz="1800">
                <a:solidFill>
                  <a:srgbClr val="790E1B"/>
                </a:solidFill>
              </a:rPr>
              <a:t>Sr]</a:t>
            </a:r>
            <a:r>
              <a:rPr lang="ja-JP" altLang="en-US" sz="1800">
                <a:solidFill>
                  <a:srgbClr val="790E1B"/>
                </a:solidFill>
              </a:rPr>
              <a:t>、セシウム</a:t>
            </a:r>
            <a:r>
              <a:rPr lang="en-US" altLang="ja-JP" sz="1800">
                <a:solidFill>
                  <a:srgbClr val="790E1B"/>
                </a:solidFill>
              </a:rPr>
              <a:t>-134[</a:t>
            </a:r>
            <a:r>
              <a:rPr lang="en-US" altLang="ja-JP" sz="1800" baseline="30000">
                <a:solidFill>
                  <a:srgbClr val="790E1B"/>
                </a:solidFill>
              </a:rPr>
              <a:t>134</a:t>
            </a:r>
            <a:r>
              <a:rPr lang="en-US" altLang="ja-JP" sz="1800">
                <a:solidFill>
                  <a:srgbClr val="790E1B"/>
                </a:solidFill>
              </a:rPr>
              <a:t>Cs]</a:t>
            </a:r>
            <a:r>
              <a:rPr lang="ja-JP" altLang="en-US" sz="1800">
                <a:solidFill>
                  <a:srgbClr val="790E1B"/>
                </a:solidFill>
              </a:rPr>
              <a:t>か）。放射性物質が何キログラム有るか。</a:t>
            </a:r>
            <a:r>
              <a:rPr lang="ja-JP" altLang="en-US" sz="1800"/>
              <a:t>それぞれの放射性物質の寿命（半減期がいくらか）で決まります。 </a:t>
            </a:r>
            <a:endParaRPr lang="ja-JP" altLang="en-US" sz="1800">
              <a:solidFill>
                <a:srgbClr val="790E1B"/>
              </a:solidFill>
            </a:endParaRPr>
          </a:p>
        </p:txBody>
      </p:sp>
      <p:sp>
        <p:nvSpPr>
          <p:cNvPr id="16395" name="テキスト ボックス 24"/>
          <p:cNvSpPr txBox="1">
            <a:spLocks noChangeArrowheads="1"/>
          </p:cNvSpPr>
          <p:nvPr/>
        </p:nvSpPr>
        <p:spPr bwMode="auto">
          <a:xfrm>
            <a:off x="0" y="5713413"/>
            <a:ext cx="9877425" cy="2032000"/>
          </a:xfrm>
          <a:prstGeom prst="rect">
            <a:avLst/>
          </a:prstGeom>
          <a:noFill/>
          <a:ln w="9525">
            <a:noFill/>
            <a:miter lim="800000"/>
            <a:headEnd/>
            <a:tailEnd/>
          </a:ln>
        </p:spPr>
        <p:txBody>
          <a:bodyPr>
            <a:prstTxWarp prst="textNoShape">
              <a:avLst/>
            </a:prstTxWarp>
            <a:spAutoFit/>
          </a:bodyPr>
          <a:lstStyle/>
          <a:p>
            <a:r>
              <a:rPr lang="ja-JP" altLang="en-US" sz="1800"/>
              <a:t>１ミリグラム</a:t>
            </a:r>
            <a:r>
              <a:rPr lang="en-US" altLang="ja-JP" sz="1800"/>
              <a:t>(1mg= 0.000001kg:</a:t>
            </a:r>
            <a:r>
              <a:rPr lang="ja-JP" altLang="en-US" sz="1800"/>
              <a:t>百万分の１キログラム</a:t>
            </a:r>
            <a:r>
              <a:rPr lang="en-US" altLang="ja-JP" sz="1800"/>
              <a:t>)</a:t>
            </a:r>
            <a:r>
              <a:rPr lang="ja-JP" altLang="en-US" sz="1800"/>
              <a:t>の</a:t>
            </a:r>
            <a:endParaRPr lang="en-US" altLang="ja-JP" sz="1800"/>
          </a:p>
          <a:p>
            <a:r>
              <a:rPr lang="ja-JP" altLang="en-US" sz="1800"/>
              <a:t>ストロンチウム</a:t>
            </a:r>
            <a:r>
              <a:rPr lang="en-US" altLang="ja-JP" sz="1800"/>
              <a:t>-90</a:t>
            </a:r>
            <a:r>
              <a:rPr lang="ja-JP" altLang="en-US" sz="1800"/>
              <a:t>（半減期：</a:t>
            </a:r>
            <a:r>
              <a:rPr lang="en-US" altLang="ja-JP" sz="1800"/>
              <a:t>30</a:t>
            </a:r>
            <a:r>
              <a:rPr lang="ja-JP" altLang="en-US" sz="1800"/>
              <a:t>年） は、</a:t>
            </a:r>
            <a:r>
              <a:rPr lang="ja-JP" altLang="en-US" sz="1800" u="sng">
                <a:solidFill>
                  <a:srgbClr val="FF0000"/>
                </a:solidFill>
              </a:rPr>
              <a:t>５０億ベックレル</a:t>
            </a:r>
            <a:endParaRPr lang="en-US" altLang="ja-JP" sz="1800" u="sng">
              <a:solidFill>
                <a:srgbClr val="FF0000"/>
              </a:solidFill>
            </a:endParaRPr>
          </a:p>
          <a:p>
            <a:r>
              <a:rPr lang="en-US" altLang="ja-JP" sz="1800"/>
              <a:t>						</a:t>
            </a:r>
            <a:r>
              <a:rPr lang="ja-JP" altLang="en-US" sz="1800"/>
              <a:t>１ミリグラム</a:t>
            </a:r>
            <a:r>
              <a:rPr lang="en-US" altLang="ja-JP" sz="1800"/>
              <a:t>(1mg= 0.000001kg:</a:t>
            </a:r>
            <a:r>
              <a:rPr lang="ja-JP" altLang="en-US" sz="1800"/>
              <a:t>百万分の１キログラム</a:t>
            </a:r>
            <a:r>
              <a:rPr lang="en-US" altLang="ja-JP" sz="1800"/>
              <a:t>)</a:t>
            </a:r>
            <a:r>
              <a:rPr lang="ja-JP" altLang="en-US" sz="1800"/>
              <a:t>の</a:t>
            </a:r>
            <a:endParaRPr lang="en-US" altLang="ja-JP" sz="1800"/>
          </a:p>
          <a:p>
            <a:r>
              <a:rPr lang="en-US" altLang="ja-JP" sz="1800"/>
              <a:t>						</a:t>
            </a:r>
            <a:r>
              <a:rPr lang="ja-JP" altLang="en-US" sz="1800"/>
              <a:t>セシウム</a:t>
            </a:r>
            <a:r>
              <a:rPr lang="en-US" altLang="ja-JP" sz="1800"/>
              <a:t>-</a:t>
            </a:r>
            <a:r>
              <a:rPr lang="ja-JP" altLang="en-US" sz="1800"/>
              <a:t>１３４（半減期：</a:t>
            </a:r>
            <a:r>
              <a:rPr lang="en-US" altLang="ja-JP" sz="1800"/>
              <a:t>2.06</a:t>
            </a:r>
            <a:r>
              <a:rPr lang="ja-JP" altLang="en-US" sz="1800"/>
              <a:t>年） は、</a:t>
            </a:r>
            <a:r>
              <a:rPr lang="ja-JP" altLang="en-US" sz="1800" u="sng">
                <a:solidFill>
                  <a:srgbClr val="FF0000"/>
                </a:solidFill>
              </a:rPr>
              <a:t>５００億ベックレル</a:t>
            </a:r>
            <a:endParaRPr lang="en-US" altLang="ja-JP" sz="1800" u="sng">
              <a:solidFill>
                <a:srgbClr val="FF0000"/>
              </a:solidFill>
            </a:endParaRPr>
          </a:p>
          <a:p>
            <a:endParaRPr lang="en-US" altLang="ja-JP" sz="1800" u="sng">
              <a:solidFill>
                <a:srgbClr val="FF0000"/>
              </a:solidFill>
            </a:endParaRPr>
          </a:p>
          <a:p>
            <a:endParaRPr lang="en-US" altLang="ja-JP" sz="1800" u="sng">
              <a:solidFill>
                <a:srgbClr val="FF0000"/>
              </a:solidFill>
            </a:endParaRPr>
          </a:p>
          <a:p>
            <a:endParaRPr lang="ja-JP" altLang="en-US" sz="1800"/>
          </a:p>
        </p:txBody>
      </p:sp>
      <p:sp>
        <p:nvSpPr>
          <p:cNvPr id="16396" name="正方形/長方形 16"/>
          <p:cNvSpPr>
            <a:spLocks noChangeArrowheads="1"/>
          </p:cNvSpPr>
          <p:nvPr/>
        </p:nvSpPr>
        <p:spPr bwMode="auto">
          <a:xfrm>
            <a:off x="1639888" y="1296988"/>
            <a:ext cx="2754312" cy="1169987"/>
          </a:xfrm>
          <a:prstGeom prst="rect">
            <a:avLst/>
          </a:prstGeom>
          <a:noFill/>
          <a:ln w="9525">
            <a:noFill/>
            <a:miter lim="800000"/>
            <a:headEnd/>
            <a:tailEnd/>
          </a:ln>
        </p:spPr>
        <p:txBody>
          <a:bodyPr>
            <a:prstTxWarp prst="textNoShape">
              <a:avLst/>
            </a:prstTxWarp>
            <a:spAutoFit/>
          </a:bodyPr>
          <a:lstStyle/>
          <a:p>
            <a:r>
              <a:rPr lang="ja-JP" altLang="en-US" sz="1400" b="1"/>
              <a:t>アントワーヌ・アンリ・ベクレル</a:t>
            </a:r>
            <a:r>
              <a:rPr lang="ja-JP" altLang="en-US" sz="1400"/>
              <a:t>（</a:t>
            </a:r>
            <a:r>
              <a:rPr lang="en-US" altLang="ja-JP" sz="1400" b="1"/>
              <a:t>Antoine Henri Becquerel</a:t>
            </a:r>
            <a:r>
              <a:rPr lang="en-US" altLang="ja-JP" sz="1400"/>
              <a:t>, </a:t>
            </a:r>
            <a:r>
              <a:rPr lang="en-US" altLang="ja-JP" sz="1400">
                <a:hlinkClick r:id="rId4"/>
              </a:rPr>
              <a:t>1852</a:t>
            </a:r>
            <a:r>
              <a:rPr lang="ja-JP" altLang="en-US" sz="1400">
                <a:hlinkClick r:id="rId4"/>
              </a:rPr>
              <a:t>年</a:t>
            </a:r>
            <a:r>
              <a:rPr lang="en-US" altLang="ja-JP" sz="1400">
                <a:hlinkClick r:id="rId5"/>
              </a:rPr>
              <a:t>12</a:t>
            </a:r>
            <a:r>
              <a:rPr lang="ja-JP" altLang="en-US" sz="1400">
                <a:hlinkClick r:id="rId5"/>
              </a:rPr>
              <a:t>月</a:t>
            </a:r>
            <a:r>
              <a:rPr lang="en-US" altLang="ja-JP" sz="1400">
                <a:hlinkClick r:id="rId5"/>
              </a:rPr>
              <a:t>15</a:t>
            </a:r>
            <a:r>
              <a:rPr lang="ja-JP" altLang="en-US" sz="1400">
                <a:hlinkClick r:id="rId5"/>
              </a:rPr>
              <a:t>日</a:t>
            </a:r>
            <a:r>
              <a:rPr lang="en-US" altLang="ja-JP" sz="1400"/>
              <a:t> - </a:t>
            </a:r>
            <a:r>
              <a:rPr lang="en-US" altLang="ja-JP" sz="1400">
                <a:hlinkClick r:id="rId6"/>
              </a:rPr>
              <a:t>1908</a:t>
            </a:r>
            <a:r>
              <a:rPr lang="ja-JP" altLang="en-US" sz="1400">
                <a:hlinkClick r:id="rId6"/>
              </a:rPr>
              <a:t>年</a:t>
            </a:r>
            <a:r>
              <a:rPr lang="en-US" altLang="ja-JP" sz="1400">
                <a:hlinkClick r:id="rId7"/>
              </a:rPr>
              <a:t>8</a:t>
            </a:r>
            <a:r>
              <a:rPr lang="ja-JP" altLang="en-US" sz="1400">
                <a:hlinkClick r:id="rId7"/>
              </a:rPr>
              <a:t>月</a:t>
            </a:r>
            <a:r>
              <a:rPr lang="en-US" altLang="ja-JP" sz="1400">
                <a:hlinkClick r:id="rId7"/>
              </a:rPr>
              <a:t>25</a:t>
            </a:r>
            <a:r>
              <a:rPr lang="ja-JP" altLang="en-US" sz="1400">
                <a:hlinkClick r:id="rId7"/>
              </a:rPr>
              <a:t>日</a:t>
            </a:r>
            <a:r>
              <a:rPr lang="ja-JP" altLang="en-US" sz="1400"/>
              <a:t>）は </a:t>
            </a:r>
            <a:r>
              <a:rPr lang="ja-JP" altLang="en-US" sz="1400">
                <a:hlinkClick r:id="rId8"/>
              </a:rPr>
              <a:t>フランス</a:t>
            </a:r>
            <a:r>
              <a:rPr lang="ja-JP" altLang="en-US" sz="1400"/>
              <a:t>の</a:t>
            </a:r>
            <a:r>
              <a:rPr lang="ja-JP" altLang="en-US" sz="1400">
                <a:hlinkClick r:id="rId9"/>
              </a:rPr>
              <a:t>物理学者</a:t>
            </a:r>
            <a:r>
              <a:rPr lang="ja-JP" altLang="en-US" sz="1400"/>
              <a:t>。</a:t>
            </a:r>
            <a:r>
              <a:rPr lang="ja-JP" altLang="en-US" sz="1400">
                <a:hlinkClick r:id="rId10"/>
              </a:rPr>
              <a:t>放射線</a:t>
            </a:r>
            <a:r>
              <a:rPr lang="ja-JP" altLang="en-US" sz="1400"/>
              <a:t>の発見者 </a:t>
            </a:r>
          </a:p>
        </p:txBody>
      </p:sp>
      <p:pic>
        <p:nvPicPr>
          <p:cNvPr id="16397" name="図 18" descr="Henri_Becquerel.jpg"/>
          <p:cNvPicPr>
            <a:picLocks noChangeAspect="1"/>
          </p:cNvPicPr>
          <p:nvPr/>
        </p:nvPicPr>
        <p:blipFill>
          <a:blip r:embed="rId11"/>
          <a:srcRect/>
          <a:stretch>
            <a:fillRect/>
          </a:stretch>
        </p:blipFill>
        <p:spPr bwMode="auto">
          <a:xfrm>
            <a:off x="7504113" y="2620963"/>
            <a:ext cx="1639887" cy="1858962"/>
          </a:xfrm>
          <a:prstGeom prst="rect">
            <a:avLst/>
          </a:prstGeom>
          <a:noFill/>
          <a:ln w="9525">
            <a:noFill/>
            <a:miter lim="800000"/>
            <a:headEnd/>
            <a:tailEnd/>
          </a:ln>
        </p:spPr>
      </p:pic>
      <p:sp>
        <p:nvSpPr>
          <p:cNvPr id="24" name="フローチャート: せん孔テープ 23"/>
          <p:cNvSpPr/>
          <p:nvPr/>
        </p:nvSpPr>
        <p:spPr>
          <a:xfrm>
            <a:off x="206533" y="370188"/>
            <a:ext cx="2053978" cy="1104504"/>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a:solidFill>
                <a:srgbClr val="FFFFFF"/>
              </a:solidFill>
              <a:cs typeface="ＭＳ 明朝" charset="-128"/>
            </a:endParaRPr>
          </a:p>
          <a:p>
            <a:pPr algn="ctr">
              <a:defRPr/>
            </a:pPr>
            <a:endParaRPr lang="ja-JP" altLang="en-US">
              <a:solidFill>
                <a:srgbClr val="FFFFFF"/>
              </a:solidFill>
              <a:cs typeface="ＭＳ 明朝" charset="-128"/>
            </a:endParaRPr>
          </a:p>
        </p:txBody>
      </p:sp>
      <p:sp>
        <p:nvSpPr>
          <p:cNvPr id="16401" name="テキスト ボックス 25"/>
          <p:cNvSpPr txBox="1">
            <a:spLocks noChangeArrowheads="1"/>
          </p:cNvSpPr>
          <p:nvPr/>
        </p:nvSpPr>
        <p:spPr bwMode="auto">
          <a:xfrm>
            <a:off x="206375" y="628650"/>
            <a:ext cx="2305050" cy="461963"/>
          </a:xfrm>
          <a:prstGeom prst="rect">
            <a:avLst/>
          </a:prstGeom>
          <a:noFill/>
          <a:ln w="9525">
            <a:noFill/>
            <a:miter lim="800000"/>
            <a:headEnd/>
            <a:tailEnd/>
          </a:ln>
        </p:spPr>
        <p:txBody>
          <a:bodyPr>
            <a:prstTxWarp prst="textNoShape">
              <a:avLst/>
            </a:prstTxWarp>
            <a:spAutoFit/>
          </a:bodyPr>
          <a:lstStyle/>
          <a:p>
            <a:r>
              <a:rPr lang="ja-JP" altLang="en-US"/>
              <a:t>ベクレル</a:t>
            </a:r>
            <a:r>
              <a:rPr lang="en-US" altLang="ja-JP"/>
              <a:t>(Bq)?</a:t>
            </a:r>
            <a:endParaRPr lang="ja-JP" altLang="en-US"/>
          </a:p>
        </p:txBody>
      </p:sp>
      <p:sp>
        <p:nvSpPr>
          <p:cNvPr id="16402" name="スライド番号プレースホルダ 17"/>
          <p:cNvSpPr>
            <a:spLocks noGrp="1"/>
          </p:cNvSpPr>
          <p:nvPr>
            <p:ph type="sldNum" sz="quarter" idx="12"/>
          </p:nvPr>
        </p:nvSpPr>
        <p:spPr bwMode="auto">
          <a:noFill/>
          <a:ln>
            <a:miter lim="800000"/>
            <a:headEnd/>
            <a:tailEnd/>
          </a:ln>
        </p:spPr>
        <p:txBody>
          <a:bodyPr/>
          <a:lstStyle/>
          <a:p>
            <a:fld id="{8C90848B-47A5-6B48-A006-12722022ABDE}" type="slidenum">
              <a:rPr lang="ja-JP" altLang="en-US"/>
              <a:pPr/>
              <a:t>2</a:t>
            </a:fld>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正方形/長方形 4"/>
          <p:cNvSpPr>
            <a:spLocks noChangeArrowheads="1"/>
          </p:cNvSpPr>
          <p:nvPr/>
        </p:nvSpPr>
        <p:spPr bwMode="auto">
          <a:xfrm>
            <a:off x="1106488" y="1474788"/>
            <a:ext cx="3536950" cy="1600200"/>
          </a:xfrm>
          <a:prstGeom prst="rect">
            <a:avLst/>
          </a:prstGeom>
          <a:noFill/>
          <a:ln w="9525">
            <a:noFill/>
            <a:miter lim="800000"/>
            <a:headEnd/>
            <a:tailEnd/>
          </a:ln>
        </p:spPr>
        <p:txBody>
          <a:bodyPr>
            <a:prstTxWarp prst="textNoShape">
              <a:avLst/>
            </a:prstTxWarp>
            <a:spAutoFit/>
          </a:bodyPr>
          <a:lstStyle/>
          <a:p>
            <a:r>
              <a:rPr lang="ja-JP" altLang="en-US" sz="1400" b="1"/>
              <a:t>ロルフ・マキシミリアン・シーベルト</a:t>
            </a:r>
            <a:r>
              <a:rPr lang="ja-JP" altLang="en-US" sz="1400"/>
              <a:t>（</a:t>
            </a:r>
            <a:r>
              <a:rPr lang="en-US" altLang="ja-JP" sz="1400"/>
              <a:t>Rolf Maximilian Sievert, </a:t>
            </a:r>
            <a:r>
              <a:rPr lang="en-US" altLang="ja-JP" sz="1400">
                <a:hlinkClick r:id="rId2"/>
              </a:rPr>
              <a:t>1896</a:t>
            </a:r>
            <a:r>
              <a:rPr lang="ja-JP" altLang="en-US" sz="1400">
                <a:hlinkClick r:id="rId2"/>
              </a:rPr>
              <a:t>年</a:t>
            </a:r>
            <a:r>
              <a:rPr lang="en-US" altLang="ja-JP" sz="1400">
                <a:hlinkClick r:id="rId3"/>
              </a:rPr>
              <a:t>5</a:t>
            </a:r>
            <a:r>
              <a:rPr lang="ja-JP" altLang="en-US" sz="1400">
                <a:hlinkClick r:id="rId3"/>
              </a:rPr>
              <a:t>月</a:t>
            </a:r>
            <a:r>
              <a:rPr lang="en-US" altLang="ja-JP" sz="1400">
                <a:hlinkClick r:id="rId3"/>
              </a:rPr>
              <a:t>6</a:t>
            </a:r>
            <a:r>
              <a:rPr lang="ja-JP" altLang="en-US" sz="1400">
                <a:hlinkClick r:id="rId3"/>
              </a:rPr>
              <a:t>日</a:t>
            </a:r>
            <a:r>
              <a:rPr lang="en-US" altLang="ja-JP" sz="1400"/>
              <a:t> - </a:t>
            </a:r>
            <a:r>
              <a:rPr lang="en-US" altLang="ja-JP" sz="1400">
                <a:hlinkClick r:id="rId4"/>
              </a:rPr>
              <a:t>1966</a:t>
            </a:r>
            <a:r>
              <a:rPr lang="ja-JP" altLang="en-US" sz="1400">
                <a:hlinkClick r:id="rId4"/>
              </a:rPr>
              <a:t>年</a:t>
            </a:r>
            <a:r>
              <a:rPr lang="en-US" altLang="ja-JP" sz="1400">
                <a:hlinkClick r:id="rId5"/>
              </a:rPr>
              <a:t>10</a:t>
            </a:r>
            <a:r>
              <a:rPr lang="ja-JP" altLang="en-US" sz="1400">
                <a:hlinkClick r:id="rId5"/>
              </a:rPr>
              <a:t>月</a:t>
            </a:r>
            <a:r>
              <a:rPr lang="en-US" altLang="ja-JP" sz="1400">
                <a:hlinkClick r:id="rId5"/>
              </a:rPr>
              <a:t>3</a:t>
            </a:r>
            <a:r>
              <a:rPr lang="ja-JP" altLang="en-US" sz="1400">
                <a:hlinkClick r:id="rId5"/>
              </a:rPr>
              <a:t>日</a:t>
            </a:r>
            <a:r>
              <a:rPr lang="ja-JP" altLang="en-US" sz="1400"/>
              <a:t>）は、</a:t>
            </a:r>
            <a:r>
              <a:rPr lang="ja-JP" altLang="en-US" sz="1400">
                <a:hlinkClick r:id="rId6"/>
              </a:rPr>
              <a:t>スウェーデン</a:t>
            </a:r>
            <a:r>
              <a:rPr lang="ja-JP" altLang="en-US" sz="1400"/>
              <a:t>の</a:t>
            </a:r>
            <a:r>
              <a:rPr lang="ja-JP" altLang="en-US" sz="1400">
                <a:hlinkClick r:id="rId7"/>
              </a:rPr>
              <a:t>物理学者</a:t>
            </a:r>
            <a:r>
              <a:rPr lang="ja-JP" altLang="en-US" sz="1400"/>
              <a:t>。</a:t>
            </a:r>
            <a:r>
              <a:rPr lang="ja-JP" altLang="en-US" sz="1400">
                <a:hlinkClick r:id="rId8"/>
              </a:rPr>
              <a:t>放射線</a:t>
            </a:r>
            <a:r>
              <a:rPr lang="ja-JP" altLang="en-US" sz="1400"/>
              <a:t>が人体に与える影響についての研究で知られ、特に放射線防護について大きな功績を残した。</a:t>
            </a:r>
          </a:p>
          <a:p>
            <a:r>
              <a:rPr lang="ja-JP" altLang="en-US" sz="1400"/>
              <a:t> </a:t>
            </a:r>
          </a:p>
        </p:txBody>
      </p:sp>
      <p:sp>
        <p:nvSpPr>
          <p:cNvPr id="7" name="下矢印吹き出し 6"/>
          <p:cNvSpPr/>
          <p:nvPr/>
        </p:nvSpPr>
        <p:spPr>
          <a:xfrm>
            <a:off x="4383385" y="476289"/>
            <a:ext cx="4347233" cy="2432131"/>
          </a:xfrm>
          <a:prstGeom prst="downArrowCallou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放射線が人体へどれだけのエネルギーを与えるかを示す度合いを表す単位を</a:t>
            </a:r>
            <a:endPar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endParaRPr>
          </a:p>
          <a:p>
            <a:pPr>
              <a:defRPr/>
            </a:pP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 </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「シーベルト</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 </a:t>
            </a:r>
            <a:r>
              <a:rPr lang="en-US" altLang="ja-JP" sz="2000" dirty="0" err="1">
                <a:solidFill>
                  <a:srgbClr val="FF0000"/>
                </a:solidFill>
                <a:latin typeface="Times New Roman"/>
                <a:ea typeface="+mj-ea"/>
              </a:rPr>
              <a:t>Sv</a:t>
            </a:r>
            <a:r>
              <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 )</a:t>
            </a: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a:t>
            </a:r>
            <a:endParaRPr lang="en-US" altLang="ja-JP"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endParaRPr>
          </a:p>
          <a:p>
            <a:pPr>
              <a:defRPr/>
            </a:pPr>
            <a:r>
              <a:rPr lang="ja-JP" altLang="en-US"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a:ea typeface="+mj-ea"/>
              </a:rPr>
              <a:t>という。</a:t>
            </a:r>
          </a:p>
        </p:txBody>
      </p:sp>
      <p:pic>
        <p:nvPicPr>
          <p:cNvPr id="17412" name="図 14" descr="Rolf_Sievert_1896-1966.jpg"/>
          <p:cNvPicPr>
            <a:picLocks noChangeAspect="1"/>
          </p:cNvPicPr>
          <p:nvPr/>
        </p:nvPicPr>
        <p:blipFill>
          <a:blip r:embed="rId9"/>
          <a:srcRect/>
          <a:stretch>
            <a:fillRect/>
          </a:stretch>
        </p:blipFill>
        <p:spPr bwMode="auto">
          <a:xfrm>
            <a:off x="7296150" y="1108075"/>
            <a:ext cx="1435100" cy="1800225"/>
          </a:xfrm>
          <a:prstGeom prst="rect">
            <a:avLst/>
          </a:prstGeom>
          <a:noFill/>
          <a:ln w="9525">
            <a:noFill/>
            <a:miter lim="800000"/>
            <a:headEnd/>
            <a:tailEnd/>
          </a:ln>
        </p:spPr>
      </p:pic>
      <p:sp>
        <p:nvSpPr>
          <p:cNvPr id="17413" name="テキスト ボックス 17"/>
          <p:cNvSpPr txBox="1">
            <a:spLocks noChangeArrowheads="1"/>
          </p:cNvSpPr>
          <p:nvPr/>
        </p:nvSpPr>
        <p:spPr bwMode="auto">
          <a:xfrm>
            <a:off x="0" y="2908300"/>
            <a:ext cx="9144000" cy="708025"/>
          </a:xfrm>
          <a:prstGeom prst="rect">
            <a:avLst/>
          </a:prstGeom>
          <a:noFill/>
          <a:ln w="9525">
            <a:noFill/>
            <a:miter lim="800000"/>
            <a:headEnd/>
            <a:tailEnd/>
          </a:ln>
        </p:spPr>
        <p:txBody>
          <a:bodyPr>
            <a:prstTxWarp prst="textNoShape">
              <a:avLst/>
            </a:prstTxWarp>
            <a:spAutoFit/>
          </a:bodyPr>
          <a:lstStyle/>
          <a:p>
            <a:r>
              <a:rPr lang="ja-JP" altLang="en-US" sz="2000"/>
              <a:t>放射線が人体へどれだけのエネルギーを与えるかを示す度合いを表す単位を「シーベルト（</a:t>
            </a:r>
            <a:r>
              <a:rPr lang="en-US" altLang="ja-JP" sz="2000"/>
              <a:t>Sv</a:t>
            </a:r>
            <a:r>
              <a:rPr lang="ja-JP" altLang="en-US" sz="2000"/>
              <a:t>）」（放射線に当たった時間の中で）ジュール</a:t>
            </a:r>
            <a:r>
              <a:rPr lang="en-US" altLang="ja-JP" sz="2000"/>
              <a:t>•</a:t>
            </a:r>
            <a:r>
              <a:rPr lang="ja-JP" altLang="en-US" sz="2000"/>
              <a:t>毎キログラム（</a:t>
            </a:r>
            <a:r>
              <a:rPr lang="en-US" altLang="ja-JP" sz="2000"/>
              <a:t>J/kg</a:t>
            </a:r>
            <a:r>
              <a:rPr lang="ja-JP" altLang="en-US" sz="2000"/>
              <a:t>）</a:t>
            </a:r>
          </a:p>
        </p:txBody>
      </p:sp>
      <p:sp>
        <p:nvSpPr>
          <p:cNvPr id="9" name="上矢印吹き出し 8"/>
          <p:cNvSpPr/>
          <p:nvPr/>
        </p:nvSpPr>
        <p:spPr>
          <a:xfrm>
            <a:off x="1" y="3616306"/>
            <a:ext cx="3099775" cy="2625275"/>
          </a:xfrm>
          <a:prstGeom prst="upArrowCallout">
            <a:avLst/>
          </a:prstGeom>
          <a:gradFill>
            <a:gsLst>
              <a:gs pos="0">
                <a:srgbClr val="FFFF00"/>
              </a:gs>
              <a:gs pos="89000">
                <a:schemeClr val="accent1">
                  <a:tint val="83000"/>
                  <a:satMod val="155000"/>
                  <a:alpha val="16000"/>
                </a:schemeClr>
              </a:gs>
              <a:gs pos="100000">
                <a:schemeClr val="accent1">
                  <a:shade val="85000"/>
                </a:schemeClr>
              </a:gs>
            </a:gsLst>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sz="2000">
                <a:solidFill>
                  <a:srgbClr val="000090"/>
                </a:solidFill>
                <a:ea typeface="ＭＳ ゴシック" charset="-128"/>
                <a:cs typeface="ＭＳ ゴシック" charset="-128"/>
              </a:rPr>
              <a:t>放射線はエネルギーの</a:t>
            </a:r>
            <a:endParaRPr lang="en-US" altLang="ja-JP" sz="2000">
              <a:solidFill>
                <a:srgbClr val="000090"/>
              </a:solidFill>
              <a:ea typeface="ＭＳ ゴシック" charset="-128"/>
              <a:cs typeface="ＭＳ ゴシック" charset="-128"/>
            </a:endParaRPr>
          </a:p>
          <a:p>
            <a:pPr>
              <a:defRPr/>
            </a:pPr>
            <a:r>
              <a:rPr lang="ja-JP" altLang="en-US" sz="2000">
                <a:solidFill>
                  <a:srgbClr val="000090"/>
                </a:solidFill>
                <a:ea typeface="ＭＳ ゴシック" charset="-128"/>
                <a:cs typeface="ＭＳ ゴシック" charset="-128"/>
              </a:rPr>
              <a:t>“かたまり”で人体臓器</a:t>
            </a:r>
            <a:endParaRPr lang="en-US" altLang="ja-JP" sz="2000">
              <a:solidFill>
                <a:srgbClr val="000090"/>
              </a:solidFill>
              <a:ea typeface="ＭＳ ゴシック" charset="-128"/>
              <a:cs typeface="ＭＳ ゴシック" charset="-128"/>
            </a:endParaRPr>
          </a:p>
          <a:p>
            <a:pPr>
              <a:defRPr/>
            </a:pPr>
            <a:r>
              <a:rPr lang="ja-JP" altLang="en-US" sz="2000">
                <a:solidFill>
                  <a:srgbClr val="000090"/>
                </a:solidFill>
                <a:ea typeface="ＭＳ ゴシック" charset="-128"/>
                <a:cs typeface="ＭＳ ゴシック" charset="-128"/>
              </a:rPr>
              <a:t>の細胞にエネルギーを</a:t>
            </a:r>
            <a:endParaRPr lang="en-US" altLang="ja-JP" sz="2000">
              <a:solidFill>
                <a:srgbClr val="000090"/>
              </a:solidFill>
              <a:ea typeface="ＭＳ ゴシック" charset="-128"/>
              <a:cs typeface="ＭＳ ゴシック" charset="-128"/>
            </a:endParaRPr>
          </a:p>
          <a:p>
            <a:pPr>
              <a:defRPr/>
            </a:pPr>
            <a:r>
              <a:rPr lang="ja-JP" altLang="en-US" sz="2000">
                <a:solidFill>
                  <a:srgbClr val="000090"/>
                </a:solidFill>
                <a:ea typeface="ＭＳ ゴシック" charset="-128"/>
                <a:cs typeface="ＭＳ ゴシック" charset="-128"/>
              </a:rPr>
              <a:t>付与し影響を与える</a:t>
            </a:r>
          </a:p>
        </p:txBody>
      </p:sp>
      <p:sp>
        <p:nvSpPr>
          <p:cNvPr id="11" name="フローチャート: せん孔テープ 10"/>
          <p:cNvSpPr/>
          <p:nvPr/>
        </p:nvSpPr>
        <p:spPr>
          <a:xfrm>
            <a:off x="206533" y="370188"/>
            <a:ext cx="2453782" cy="1104504"/>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a:solidFill>
                <a:srgbClr val="FFFFFF"/>
              </a:solidFill>
              <a:cs typeface="ＭＳ 明朝" charset="-128"/>
            </a:endParaRPr>
          </a:p>
          <a:p>
            <a:pPr algn="ctr">
              <a:defRPr/>
            </a:pPr>
            <a:endParaRPr lang="ja-JP" altLang="en-US">
              <a:solidFill>
                <a:srgbClr val="FFFFFF"/>
              </a:solidFill>
              <a:cs typeface="ＭＳ 明朝" charset="-128"/>
            </a:endParaRPr>
          </a:p>
        </p:txBody>
      </p:sp>
      <p:sp>
        <p:nvSpPr>
          <p:cNvPr id="17420" name="テキスト ボックス 11"/>
          <p:cNvSpPr txBox="1">
            <a:spLocks noChangeArrowheads="1"/>
          </p:cNvSpPr>
          <p:nvPr/>
        </p:nvSpPr>
        <p:spPr bwMode="auto">
          <a:xfrm>
            <a:off x="206375" y="628650"/>
            <a:ext cx="2305050" cy="461963"/>
          </a:xfrm>
          <a:prstGeom prst="rect">
            <a:avLst/>
          </a:prstGeom>
          <a:noFill/>
          <a:ln w="9525">
            <a:noFill/>
            <a:miter lim="800000"/>
            <a:headEnd/>
            <a:tailEnd/>
          </a:ln>
        </p:spPr>
        <p:txBody>
          <a:bodyPr>
            <a:prstTxWarp prst="textNoShape">
              <a:avLst/>
            </a:prstTxWarp>
            <a:spAutoFit/>
          </a:bodyPr>
          <a:lstStyle/>
          <a:p>
            <a:r>
              <a:rPr lang="ja-JP" altLang="en-US"/>
              <a:t>シーベルト</a:t>
            </a:r>
            <a:r>
              <a:rPr lang="en-US" altLang="ja-JP"/>
              <a:t>(Sv)?</a:t>
            </a:r>
            <a:endParaRPr lang="ja-JP" altLang="en-US"/>
          </a:p>
        </p:txBody>
      </p:sp>
      <p:sp>
        <p:nvSpPr>
          <p:cNvPr id="17" name="フローチャート: 書類 16"/>
          <p:cNvSpPr/>
          <p:nvPr/>
        </p:nvSpPr>
        <p:spPr>
          <a:xfrm>
            <a:off x="3100388" y="3616325"/>
            <a:ext cx="4014787" cy="3241675"/>
          </a:xfrm>
          <a:prstGeom prst="flowChartDocument">
            <a:avLst/>
          </a:prstGeom>
          <a:gradFill flip="none" rotWithShape="1">
            <a:gsLst>
              <a:gs pos="0">
                <a:srgbClr val="FF2F6C">
                  <a:alpha val="45000"/>
                </a:srgbClr>
              </a:gs>
              <a:gs pos="100000">
                <a:srgbClr val="CCFFCC"/>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sz="1800">
              <a:solidFill>
                <a:srgbClr val="000090"/>
              </a:solidFill>
              <a:ea typeface="ＭＳ ゴシック" charset="-128"/>
              <a:cs typeface="ＭＳ ゴシック" charset="-128"/>
            </a:endParaRPr>
          </a:p>
          <a:p>
            <a:pPr algn="ctr">
              <a:defRPr/>
            </a:pPr>
            <a:endParaRPr lang="ja-JP" altLang="en-US" sz="1800">
              <a:solidFill>
                <a:srgbClr val="000090"/>
              </a:solidFill>
              <a:ea typeface="ＭＳ ゴシック" charset="-128"/>
              <a:cs typeface="ＭＳ ゴシック" charset="-128"/>
            </a:endParaRPr>
          </a:p>
          <a:p>
            <a:pPr algn="ctr">
              <a:defRPr/>
            </a:pPr>
            <a:endParaRPr lang="ja-JP" altLang="en-US">
              <a:solidFill>
                <a:srgbClr val="FFFFFF"/>
              </a:solidFill>
              <a:cs typeface="ＭＳ 明朝" charset="-128"/>
            </a:endParaRPr>
          </a:p>
        </p:txBody>
      </p:sp>
      <p:sp>
        <p:nvSpPr>
          <p:cNvPr id="17422" name="テキスト ボックス 20"/>
          <p:cNvSpPr txBox="1">
            <a:spLocks noChangeArrowheads="1"/>
          </p:cNvSpPr>
          <p:nvPr/>
        </p:nvSpPr>
        <p:spPr bwMode="auto">
          <a:xfrm>
            <a:off x="2936875" y="3616325"/>
            <a:ext cx="4178300" cy="2832100"/>
          </a:xfrm>
          <a:prstGeom prst="rect">
            <a:avLst/>
          </a:prstGeom>
          <a:noFill/>
          <a:ln w="9525">
            <a:noFill/>
            <a:miter lim="800000"/>
            <a:headEnd/>
            <a:tailEnd/>
          </a:ln>
        </p:spPr>
        <p:txBody>
          <a:bodyPr>
            <a:prstTxWarp prst="textNoShape">
              <a:avLst/>
            </a:prstTxWarp>
            <a:spAutoFit/>
          </a:bodyPr>
          <a:lstStyle/>
          <a:p>
            <a:pPr algn="ctr"/>
            <a:r>
              <a:rPr lang="ja-JP" altLang="en-US" sz="1800">
                <a:solidFill>
                  <a:srgbClr val="000090"/>
                </a:solidFill>
              </a:rPr>
              <a:t>宇宙創生に関わる原子核の崩壊、変換、遷移にともなって放出される</a:t>
            </a:r>
            <a:endParaRPr lang="en-US" altLang="ja-JP" sz="1800">
              <a:solidFill>
                <a:srgbClr val="000090"/>
              </a:solidFill>
            </a:endParaRPr>
          </a:p>
          <a:p>
            <a:pPr algn="ctr"/>
            <a:r>
              <a:rPr lang="ja-JP" altLang="en-US" sz="1800">
                <a:solidFill>
                  <a:srgbClr val="000090"/>
                </a:solidFill>
              </a:rPr>
              <a:t>アルファ線</a:t>
            </a:r>
            <a:r>
              <a:rPr lang="en-US" altLang="ja-JP" sz="1800">
                <a:solidFill>
                  <a:srgbClr val="000090"/>
                </a:solidFill>
              </a:rPr>
              <a:t>(α</a:t>
            </a:r>
            <a:r>
              <a:rPr lang="ja-JP" altLang="en-US" sz="1800">
                <a:solidFill>
                  <a:srgbClr val="000090"/>
                </a:solidFill>
              </a:rPr>
              <a:t>）、ベータ線</a:t>
            </a:r>
            <a:r>
              <a:rPr lang="en-US" altLang="ja-JP" sz="1800">
                <a:solidFill>
                  <a:srgbClr val="000090"/>
                </a:solidFill>
              </a:rPr>
              <a:t>(β)</a:t>
            </a:r>
            <a:r>
              <a:rPr lang="ja-JP" altLang="en-US" sz="1800">
                <a:solidFill>
                  <a:srgbClr val="000090"/>
                </a:solidFill>
              </a:rPr>
              <a:t>、</a:t>
            </a:r>
            <a:endParaRPr lang="en-US" altLang="ja-JP" sz="1800">
              <a:solidFill>
                <a:srgbClr val="000090"/>
              </a:solidFill>
            </a:endParaRPr>
          </a:p>
          <a:p>
            <a:pPr algn="ctr"/>
            <a:r>
              <a:rPr lang="ja-JP" altLang="en-US" sz="1800">
                <a:solidFill>
                  <a:srgbClr val="000090"/>
                </a:solidFill>
              </a:rPr>
              <a:t>ガンマ線</a:t>
            </a:r>
            <a:r>
              <a:rPr lang="en-US" altLang="ja-JP" sz="1800">
                <a:solidFill>
                  <a:srgbClr val="000090"/>
                </a:solidFill>
              </a:rPr>
              <a:t>(γ)</a:t>
            </a:r>
            <a:r>
              <a:rPr lang="ja-JP" altLang="en-US" sz="1800">
                <a:solidFill>
                  <a:srgbClr val="000090"/>
                </a:solidFill>
              </a:rPr>
              <a:t>を</a:t>
            </a:r>
            <a:endParaRPr lang="en-US" altLang="ja-JP" sz="1800">
              <a:solidFill>
                <a:srgbClr val="000090"/>
              </a:solidFill>
            </a:endParaRPr>
          </a:p>
          <a:p>
            <a:pPr algn="ctr"/>
            <a:r>
              <a:rPr lang="ja-JP" altLang="en-US" sz="1800">
                <a:solidFill>
                  <a:srgbClr val="000090"/>
                </a:solidFill>
              </a:rPr>
              <a:t>　＜放射線＞</a:t>
            </a:r>
            <a:endParaRPr lang="en-US" altLang="ja-JP" sz="1800">
              <a:solidFill>
                <a:srgbClr val="000090"/>
              </a:solidFill>
            </a:endParaRPr>
          </a:p>
          <a:p>
            <a:pPr algn="ctr"/>
            <a:endParaRPr lang="en-US" altLang="ja-JP" sz="1800">
              <a:solidFill>
                <a:srgbClr val="000090"/>
              </a:solidFill>
            </a:endParaRPr>
          </a:p>
          <a:p>
            <a:pPr algn="ctr"/>
            <a:r>
              <a:rPr lang="ja-JP" altLang="en-US" sz="1800">
                <a:solidFill>
                  <a:srgbClr val="000090"/>
                </a:solidFill>
              </a:rPr>
              <a:t>放射線の種類、エネルギー、時間当たりの数等、を総合した放射性物質の性能を</a:t>
            </a:r>
            <a:endParaRPr lang="en-US" altLang="ja-JP" sz="1800">
              <a:solidFill>
                <a:srgbClr val="000090"/>
              </a:solidFill>
            </a:endParaRPr>
          </a:p>
          <a:p>
            <a:pPr algn="ctr"/>
            <a:r>
              <a:rPr lang="ja-JP" altLang="en-US" sz="1800">
                <a:solidFill>
                  <a:srgbClr val="000090"/>
                </a:solidFill>
              </a:rPr>
              <a:t>＜放射能＞</a:t>
            </a:r>
            <a:endParaRPr lang="en-US" altLang="ja-JP" sz="1800">
              <a:solidFill>
                <a:srgbClr val="000090"/>
              </a:solidFill>
            </a:endParaRPr>
          </a:p>
          <a:p>
            <a:endParaRPr lang="ja-JP" altLang="en-US" sz="1600"/>
          </a:p>
        </p:txBody>
      </p:sp>
      <p:sp>
        <p:nvSpPr>
          <p:cNvPr id="17423" name="テキスト ボックス 21"/>
          <p:cNvSpPr txBox="1">
            <a:spLocks noChangeArrowheads="1"/>
          </p:cNvSpPr>
          <p:nvPr/>
        </p:nvSpPr>
        <p:spPr bwMode="auto">
          <a:xfrm>
            <a:off x="7115175" y="4154488"/>
            <a:ext cx="2725738" cy="2030412"/>
          </a:xfrm>
          <a:prstGeom prst="rect">
            <a:avLst/>
          </a:prstGeom>
          <a:noFill/>
          <a:ln w="9525">
            <a:noFill/>
            <a:miter lim="800000"/>
            <a:headEnd/>
            <a:tailEnd/>
          </a:ln>
        </p:spPr>
        <p:txBody>
          <a:bodyPr>
            <a:prstTxWarp prst="textNoShape">
              <a:avLst/>
            </a:prstTxWarp>
            <a:spAutoFit/>
          </a:bodyPr>
          <a:lstStyle/>
          <a:p>
            <a:r>
              <a:rPr lang="ja-JP" altLang="en-US" sz="1800">
                <a:latin typeface="Zapf Dingbats" charset="2"/>
                <a:ea typeface="Zapf Dingbats" charset="2"/>
                <a:cs typeface="Zapf Dingbats" charset="2"/>
              </a:rPr>
              <a:t>★</a:t>
            </a:r>
            <a:r>
              <a:rPr lang="ja-JP" altLang="en-US" sz="1800"/>
              <a:t>シーベルト</a:t>
            </a:r>
            <a:r>
              <a:rPr lang="en-US" altLang="ja-JP" sz="1800"/>
              <a:t>(Sv)</a:t>
            </a:r>
          </a:p>
          <a:p>
            <a:r>
              <a:rPr lang="ja-JP" altLang="en-US" sz="1800">
                <a:latin typeface="Zapf Dingbats" charset="2"/>
                <a:ea typeface="Zapf Dingbats" charset="2"/>
                <a:cs typeface="Zapf Dingbats" charset="2"/>
              </a:rPr>
              <a:t>★</a:t>
            </a:r>
            <a:r>
              <a:rPr lang="ja-JP" altLang="en-US" sz="1800"/>
              <a:t>ミリシーベルト</a:t>
            </a:r>
            <a:endParaRPr lang="en-US" altLang="ja-JP" sz="1800"/>
          </a:p>
          <a:p>
            <a:r>
              <a:rPr lang="ja-JP" altLang="en-US" sz="1800"/>
              <a:t>　　</a:t>
            </a:r>
            <a:r>
              <a:rPr lang="en-US" altLang="ja-JP" sz="1800"/>
              <a:t>1000</a:t>
            </a:r>
            <a:r>
              <a:rPr lang="ja-JP" altLang="en-US" sz="1800"/>
              <a:t>分の</a:t>
            </a:r>
            <a:r>
              <a:rPr lang="en-US" altLang="ja-JP" sz="1800"/>
              <a:t>1</a:t>
            </a:r>
          </a:p>
          <a:p>
            <a:r>
              <a:rPr lang="ja-JP" altLang="en-US" sz="1800"/>
              <a:t>　　</a:t>
            </a:r>
            <a:r>
              <a:rPr lang="en-US" altLang="ja-JP" sz="1800"/>
              <a:t>10</a:t>
            </a:r>
            <a:r>
              <a:rPr lang="en-US" altLang="ja-JP" sz="1800" baseline="30000"/>
              <a:t>-3 </a:t>
            </a:r>
            <a:r>
              <a:rPr lang="en-US" altLang="ja-JP" sz="1800"/>
              <a:t>mSv</a:t>
            </a:r>
          </a:p>
          <a:p>
            <a:r>
              <a:rPr lang="ja-JP" altLang="en-US" sz="1800">
                <a:latin typeface="Zapf Dingbats" charset="2"/>
                <a:ea typeface="Zapf Dingbats" charset="2"/>
                <a:cs typeface="Zapf Dingbats" charset="2"/>
              </a:rPr>
              <a:t>★マイクロ</a:t>
            </a:r>
            <a:r>
              <a:rPr lang="ja-JP" altLang="en-US" sz="1800"/>
              <a:t>シーベルト</a:t>
            </a:r>
            <a:endParaRPr lang="en-US" altLang="ja-JP" sz="1800"/>
          </a:p>
          <a:p>
            <a:r>
              <a:rPr lang="ja-JP" altLang="en-US" sz="1800">
                <a:latin typeface="Times New Roman" charset="0"/>
              </a:rPr>
              <a:t>　　</a:t>
            </a:r>
            <a:r>
              <a:rPr lang="en-US" altLang="ja-JP" sz="1800">
                <a:latin typeface="Times New Roman" charset="0"/>
              </a:rPr>
              <a:t>100</a:t>
            </a:r>
            <a:r>
              <a:rPr lang="ja-JP" altLang="en-US" sz="1800">
                <a:latin typeface="Times New Roman" charset="0"/>
              </a:rPr>
              <a:t>万分の１</a:t>
            </a:r>
            <a:endParaRPr lang="en-US" altLang="ja-JP" sz="1800">
              <a:latin typeface="Times New Roman" charset="0"/>
            </a:endParaRPr>
          </a:p>
          <a:p>
            <a:r>
              <a:rPr lang="ja-JP" altLang="en-US" sz="1800">
                <a:latin typeface="Times New Roman" charset="0"/>
              </a:rPr>
              <a:t>　　</a:t>
            </a:r>
            <a:r>
              <a:rPr lang="en-US" altLang="ja-JP" sz="1800">
                <a:latin typeface="Times New Roman" charset="0"/>
              </a:rPr>
              <a:t>10</a:t>
            </a:r>
            <a:r>
              <a:rPr lang="en-US" altLang="ja-JP" sz="1800" baseline="30000">
                <a:latin typeface="Times New Roman" charset="0"/>
              </a:rPr>
              <a:t>-6  </a:t>
            </a:r>
            <a:r>
              <a:rPr lang="ja-JP" sz="1800"/>
              <a:t>μ</a:t>
            </a:r>
            <a:r>
              <a:rPr lang="en-US" altLang="ja-JP" sz="1800"/>
              <a:t>Sv</a:t>
            </a:r>
            <a:endParaRPr lang="en-US" altLang="ja-JP" sz="1800" baseline="30000">
              <a:latin typeface="Times New Roman" charset="0"/>
            </a:endParaRPr>
          </a:p>
        </p:txBody>
      </p:sp>
      <p:sp>
        <p:nvSpPr>
          <p:cNvPr id="17424" name="スライド番号プレースホルダ 12"/>
          <p:cNvSpPr>
            <a:spLocks noGrp="1"/>
          </p:cNvSpPr>
          <p:nvPr>
            <p:ph type="sldNum" sz="quarter" idx="12"/>
          </p:nvPr>
        </p:nvSpPr>
        <p:spPr bwMode="auto">
          <a:noFill/>
          <a:ln>
            <a:miter lim="800000"/>
            <a:headEnd/>
            <a:tailEnd/>
          </a:ln>
        </p:spPr>
        <p:txBody>
          <a:bodyPr/>
          <a:lstStyle/>
          <a:p>
            <a:fld id="{57A9BEBF-7619-C345-A163-8BEBA5742E32}" type="slidenum">
              <a:rPr lang="ja-JP" altLang="en-US"/>
              <a:pPr/>
              <a:t>3</a:t>
            </a:fld>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図 10" descr="Big14-2核図表.jpg"/>
          <p:cNvPicPr>
            <a:picLocks noChangeAspect="1"/>
          </p:cNvPicPr>
          <p:nvPr/>
        </p:nvPicPr>
        <p:blipFill>
          <a:blip r:embed="rId2"/>
          <a:srcRect/>
          <a:stretch>
            <a:fillRect/>
          </a:stretch>
        </p:blipFill>
        <p:spPr bwMode="auto">
          <a:xfrm>
            <a:off x="0" y="2254250"/>
            <a:ext cx="6176963" cy="4603750"/>
          </a:xfrm>
          <a:prstGeom prst="rect">
            <a:avLst/>
          </a:prstGeom>
          <a:noFill/>
          <a:ln w="9525">
            <a:solidFill>
              <a:srgbClr val="53548A"/>
            </a:solidFill>
            <a:miter lim="800000"/>
            <a:headEnd/>
            <a:tailEnd/>
          </a:ln>
        </p:spPr>
      </p:pic>
      <p:pic>
        <p:nvPicPr>
          <p:cNvPr id="18435" name="図 11" descr="Big14-26 40K崩壊図"/>
          <p:cNvPicPr>
            <a:picLocks noChangeAspect="1" noChangeArrowheads="1"/>
          </p:cNvPicPr>
          <p:nvPr/>
        </p:nvPicPr>
        <p:blipFill>
          <a:blip r:embed="rId3"/>
          <a:srcRect/>
          <a:stretch>
            <a:fillRect/>
          </a:stretch>
        </p:blipFill>
        <p:spPr bwMode="auto">
          <a:xfrm>
            <a:off x="5592763" y="530225"/>
            <a:ext cx="3551237" cy="2390775"/>
          </a:xfrm>
          <a:prstGeom prst="rect">
            <a:avLst/>
          </a:prstGeom>
          <a:noFill/>
          <a:ln w="9525">
            <a:noFill/>
            <a:miter lim="800000"/>
            <a:headEnd/>
            <a:tailEnd/>
          </a:ln>
        </p:spPr>
      </p:pic>
      <p:sp>
        <p:nvSpPr>
          <p:cNvPr id="13" name="縦巻き 12"/>
          <p:cNvSpPr/>
          <p:nvPr/>
        </p:nvSpPr>
        <p:spPr>
          <a:xfrm>
            <a:off x="5923962" y="2920364"/>
            <a:ext cx="3220038" cy="3588699"/>
          </a:xfrm>
          <a:prstGeom prst="verticalScroll">
            <a:avLst/>
          </a:prstGeom>
          <a:gradFill flip="none" rotWithShape="1">
            <a:gsLst>
              <a:gs pos="0">
                <a:schemeClr val="accent2">
                  <a:lumMod val="60000"/>
                  <a:lumOff val="40000"/>
                </a:schemeClr>
              </a:gs>
              <a:gs pos="100000">
                <a:srgbClr val="FFFFFF"/>
              </a:gs>
            </a:gsLst>
            <a:path path="circle">
              <a:fillToRect l="100000" t="100000"/>
            </a:path>
            <a:tileRect r="-100000" b="-100000"/>
          </a:gradFill>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個の中性子と</a:t>
            </a: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Z</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個の陽子から構成される自然の構成要素。</a:t>
            </a: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N=Z</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の周りに分布し、</a:t>
            </a:r>
            <a:endPar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fontAlgn="auto">
              <a:spcBef>
                <a:spcPts val="0"/>
              </a:spcBef>
              <a:spcAft>
                <a:spcPts val="0"/>
              </a:spcAft>
              <a:defRPr/>
            </a:pP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6000</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個くらい有るとされるが、見つかっているのが</a:t>
            </a: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2000</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個、うち</a:t>
            </a:r>
            <a:r>
              <a:rPr lang="en-US" altLang="ja-JP"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256</a:t>
            </a:r>
            <a:r>
              <a:rPr lang="ja-JP" altLang="en-US"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個が安定で崩壊しない。これら以外の原子核は放射能を持ち不安定である</a:t>
            </a:r>
            <a:r>
              <a:rPr lang="ja-JP" altLang="en-US" sz="1800" dirty="0">
                <a:ln/>
                <a:solidFill>
                  <a:srgbClr val="000090"/>
                </a:solidFill>
              </a:rPr>
              <a:t>。</a:t>
            </a:r>
            <a:endParaRPr lang="en-US" altLang="ja-JP" sz="1800" dirty="0">
              <a:solidFill>
                <a:srgbClr val="000090"/>
              </a:solidFill>
            </a:endParaRPr>
          </a:p>
        </p:txBody>
      </p:sp>
      <p:pic>
        <p:nvPicPr>
          <p:cNvPr id="18437" name="図 6" descr="Big14-1原子核.jpg"/>
          <p:cNvPicPr>
            <a:picLocks noChangeAspect="1"/>
          </p:cNvPicPr>
          <p:nvPr/>
        </p:nvPicPr>
        <p:blipFill>
          <a:blip r:embed="rId4"/>
          <a:srcRect/>
          <a:stretch>
            <a:fillRect/>
          </a:stretch>
        </p:blipFill>
        <p:spPr bwMode="auto">
          <a:xfrm>
            <a:off x="273050" y="347663"/>
            <a:ext cx="2219325" cy="2193925"/>
          </a:xfrm>
          <a:prstGeom prst="rect">
            <a:avLst/>
          </a:prstGeom>
          <a:noFill/>
          <a:ln w="9525">
            <a:noFill/>
            <a:miter lim="800000"/>
            <a:headEnd/>
            <a:tailEnd/>
          </a:ln>
        </p:spPr>
      </p:pic>
      <p:sp>
        <p:nvSpPr>
          <p:cNvPr id="7" name="フローチャート: せん孔テープ 6"/>
          <p:cNvSpPr/>
          <p:nvPr/>
        </p:nvSpPr>
        <p:spPr>
          <a:xfrm>
            <a:off x="2259013" y="530225"/>
            <a:ext cx="3333750" cy="1462076"/>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a:ln>
            <a:solidFill>
              <a:srgbClr val="53548A"/>
            </a:solid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a:solidFill>
                <a:srgbClr val="FFFFFF"/>
              </a:solidFill>
              <a:cs typeface="ＭＳ 明朝" charset="-128"/>
            </a:endParaRPr>
          </a:p>
          <a:p>
            <a:pPr algn="ctr">
              <a:defRPr/>
            </a:pPr>
            <a:endParaRPr lang="ja-JP" altLang="en-US">
              <a:solidFill>
                <a:srgbClr val="FFFFFF"/>
              </a:solidFill>
              <a:cs typeface="ＭＳ 明朝" charset="-128"/>
            </a:endParaRPr>
          </a:p>
        </p:txBody>
      </p:sp>
      <p:sp>
        <p:nvSpPr>
          <p:cNvPr id="18441" name="テキスト ボックス 7"/>
          <p:cNvSpPr txBox="1">
            <a:spLocks noChangeArrowheads="1"/>
          </p:cNvSpPr>
          <p:nvPr/>
        </p:nvSpPr>
        <p:spPr bwMode="auto">
          <a:xfrm>
            <a:off x="2492375" y="1049338"/>
            <a:ext cx="184150" cy="460375"/>
          </a:xfrm>
          <a:prstGeom prst="rect">
            <a:avLst/>
          </a:prstGeom>
          <a:noFill/>
          <a:ln w="9525">
            <a:noFill/>
            <a:miter lim="800000"/>
            <a:headEnd/>
            <a:tailEnd/>
          </a:ln>
        </p:spPr>
        <p:txBody>
          <a:bodyPr wrap="none">
            <a:prstTxWarp prst="textNoShape">
              <a:avLst/>
            </a:prstTxWarp>
            <a:spAutoFit/>
          </a:bodyPr>
          <a:lstStyle/>
          <a:p>
            <a:endParaRPr lang="ja-JP" altLang="en-US">
              <a:ea typeface="ＭＳ Ｐ明朝" charset="-128"/>
              <a:cs typeface="ＭＳ Ｐ明朝" charset="-128"/>
            </a:endParaRPr>
          </a:p>
        </p:txBody>
      </p:sp>
      <p:sp>
        <p:nvSpPr>
          <p:cNvPr id="18442" name="テキスト ボックス 9"/>
          <p:cNvSpPr txBox="1">
            <a:spLocks noChangeArrowheads="1"/>
          </p:cNvSpPr>
          <p:nvPr/>
        </p:nvSpPr>
        <p:spPr bwMode="auto">
          <a:xfrm>
            <a:off x="2259013" y="1049338"/>
            <a:ext cx="1714500" cy="460375"/>
          </a:xfrm>
          <a:prstGeom prst="rect">
            <a:avLst/>
          </a:prstGeom>
          <a:noFill/>
          <a:ln w="9525">
            <a:noFill/>
            <a:miter lim="800000"/>
            <a:headEnd/>
            <a:tailEnd/>
          </a:ln>
        </p:spPr>
        <p:txBody>
          <a:bodyPr>
            <a:prstTxWarp prst="textNoShape">
              <a:avLst/>
            </a:prstTxWarp>
            <a:spAutoFit/>
          </a:bodyPr>
          <a:lstStyle/>
          <a:p>
            <a:r>
              <a:rPr lang="ja-JP" altLang="en-US">
                <a:solidFill>
                  <a:schemeClr val="bg1"/>
                </a:solidFill>
                <a:ea typeface="ＭＳ ゴシック" charset="-128"/>
                <a:cs typeface="ＭＳ ゴシック" charset="-128"/>
              </a:rPr>
              <a:t>放射線の源</a:t>
            </a:r>
          </a:p>
        </p:txBody>
      </p:sp>
      <p:sp>
        <p:nvSpPr>
          <p:cNvPr id="18443" name="テキスト ボックス 11"/>
          <p:cNvSpPr txBox="1">
            <a:spLocks noChangeArrowheads="1"/>
          </p:cNvSpPr>
          <p:nvPr/>
        </p:nvSpPr>
        <p:spPr bwMode="auto">
          <a:xfrm>
            <a:off x="3821113" y="827088"/>
            <a:ext cx="1771650" cy="708025"/>
          </a:xfrm>
          <a:prstGeom prst="rect">
            <a:avLst/>
          </a:prstGeom>
          <a:noFill/>
          <a:ln w="9525">
            <a:noFill/>
            <a:miter lim="800000"/>
            <a:headEnd/>
            <a:tailEnd/>
          </a:ln>
        </p:spPr>
        <p:txBody>
          <a:bodyPr>
            <a:prstTxWarp prst="textNoShape">
              <a:avLst/>
            </a:prstTxWarp>
            <a:spAutoFit/>
          </a:bodyPr>
          <a:lstStyle/>
          <a:p>
            <a:r>
              <a:rPr lang="ja-JP" altLang="en-US" sz="4000">
                <a:ea typeface="ＭＳ 明朝" charset="-128"/>
                <a:cs typeface="ＭＳ 明朝" charset="-128"/>
              </a:rPr>
              <a:t>原子核</a:t>
            </a:r>
          </a:p>
        </p:txBody>
      </p:sp>
      <p:sp>
        <p:nvSpPr>
          <p:cNvPr id="18444" name="テキスト ボックス 13"/>
          <p:cNvSpPr txBox="1">
            <a:spLocks noChangeArrowheads="1"/>
          </p:cNvSpPr>
          <p:nvPr/>
        </p:nvSpPr>
        <p:spPr bwMode="auto">
          <a:xfrm>
            <a:off x="6967538" y="1339850"/>
            <a:ext cx="990600" cy="369888"/>
          </a:xfrm>
          <a:prstGeom prst="rect">
            <a:avLst/>
          </a:prstGeom>
          <a:noFill/>
          <a:ln w="9525">
            <a:noFill/>
            <a:miter lim="800000"/>
            <a:headEnd/>
            <a:tailEnd/>
          </a:ln>
        </p:spPr>
        <p:txBody>
          <a:bodyPr>
            <a:prstTxWarp prst="textNoShape">
              <a:avLst/>
            </a:prstTxWarp>
            <a:spAutoFit/>
          </a:bodyPr>
          <a:lstStyle/>
          <a:p>
            <a:r>
              <a:rPr lang="ja-JP" altLang="en-US" sz="1800"/>
              <a:t>カリウム</a:t>
            </a:r>
          </a:p>
        </p:txBody>
      </p:sp>
      <p:sp>
        <p:nvSpPr>
          <p:cNvPr id="18445" name="スライド番号プレースホルダ 10"/>
          <p:cNvSpPr>
            <a:spLocks noGrp="1"/>
          </p:cNvSpPr>
          <p:nvPr>
            <p:ph type="sldNum" sz="quarter" idx="12"/>
          </p:nvPr>
        </p:nvSpPr>
        <p:spPr bwMode="auto">
          <a:noFill/>
          <a:ln>
            <a:miter lim="800000"/>
            <a:headEnd/>
            <a:tailEnd/>
          </a:ln>
        </p:spPr>
        <p:txBody>
          <a:bodyPr/>
          <a:lstStyle/>
          <a:p>
            <a:fld id="{FC83360B-ABAC-EF47-A8BB-B7507728597E}" type="slidenum">
              <a:rPr lang="ja-JP" altLang="en-US"/>
              <a:pPr/>
              <a:t>4</a:t>
            </a:fld>
            <a:endParaRPr lang="ja-JP" altLang="en-US"/>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スライド番号プレースホルダ 3"/>
          <p:cNvSpPr>
            <a:spLocks noGrp="1"/>
          </p:cNvSpPr>
          <p:nvPr>
            <p:ph type="sldNum" sz="quarter" idx="12"/>
          </p:nvPr>
        </p:nvSpPr>
        <p:spPr bwMode="auto">
          <a:noFill/>
          <a:ln>
            <a:miter lim="800000"/>
            <a:headEnd/>
            <a:tailEnd/>
          </a:ln>
        </p:spPr>
        <p:txBody>
          <a:bodyPr/>
          <a:lstStyle/>
          <a:p>
            <a:fld id="{2285DCDF-D827-3040-B59E-A1FF4653D2C2}" type="slidenum">
              <a:rPr lang="ja-JP" altLang="en-US" smtClean="0"/>
              <a:pPr/>
              <a:t>5</a:t>
            </a:fld>
            <a:endParaRPr lang="ja-JP" altLang="en-US" smtClean="0"/>
          </a:p>
        </p:txBody>
      </p:sp>
      <p:sp>
        <p:nvSpPr>
          <p:cNvPr id="5" name="フローチャート: せん孔テープ 4"/>
          <p:cNvSpPr/>
          <p:nvPr/>
        </p:nvSpPr>
        <p:spPr>
          <a:xfrm>
            <a:off x="279400" y="392723"/>
            <a:ext cx="2907145" cy="1085095"/>
          </a:xfrm>
          <a:prstGeom prst="flowChartPunchedTape">
            <a:avLst/>
          </a:prstGeom>
          <a:gradFill flip="none" rotWithShape="1">
            <a:gsLst>
              <a:gs pos="0">
                <a:schemeClr val="accent2">
                  <a:lumMod val="20000"/>
                  <a:lumOff val="80000"/>
                </a:schemeClr>
              </a:gs>
              <a:gs pos="100000">
                <a:srgbClr val="000000"/>
              </a:gs>
            </a:gsLst>
            <a:lin ang="0" scaled="1"/>
            <a:tileRect/>
          </a:gradFill>
          <a:ln>
            <a:solidFill>
              <a:srgbClr val="53548A"/>
            </a:solid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sz="28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ＭＳ Ｐゴシック"/>
                <a:ea typeface="ＭＳ Ｐゴシック"/>
                <a:cs typeface="ＭＳ Ｐゴシック"/>
              </a:rPr>
              <a:t>原子核の安定性</a:t>
            </a:r>
          </a:p>
        </p:txBody>
      </p:sp>
      <p:pic>
        <p:nvPicPr>
          <p:cNvPr id="20484" name="図 10" descr="Big14-2核図表.jpg"/>
          <p:cNvPicPr>
            <a:picLocks noChangeAspect="1"/>
          </p:cNvPicPr>
          <p:nvPr/>
        </p:nvPicPr>
        <p:blipFill>
          <a:blip r:embed="rId2"/>
          <a:srcRect/>
          <a:stretch>
            <a:fillRect/>
          </a:stretch>
        </p:blipFill>
        <p:spPr bwMode="auto">
          <a:xfrm>
            <a:off x="0" y="1477818"/>
            <a:ext cx="3697288" cy="2755900"/>
          </a:xfrm>
          <a:prstGeom prst="rect">
            <a:avLst/>
          </a:prstGeom>
          <a:noFill/>
          <a:ln w="9525">
            <a:noFill/>
            <a:miter lim="800000"/>
            <a:headEnd/>
            <a:tailEnd/>
          </a:ln>
        </p:spPr>
      </p:pic>
      <p:cxnSp>
        <p:nvCxnSpPr>
          <p:cNvPr id="8" name="直線矢印コネクタ 7"/>
          <p:cNvCxnSpPr/>
          <p:nvPr/>
        </p:nvCxnSpPr>
        <p:spPr>
          <a:xfrm>
            <a:off x="279400" y="2170545"/>
            <a:ext cx="1787236" cy="1824182"/>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20487" name="正方形/長方形 10"/>
          <p:cNvSpPr>
            <a:spLocks noChangeArrowheads="1"/>
          </p:cNvSpPr>
          <p:nvPr/>
        </p:nvSpPr>
        <p:spPr bwMode="auto">
          <a:xfrm>
            <a:off x="688975" y="2006600"/>
            <a:ext cx="1627188" cy="460375"/>
          </a:xfrm>
          <a:prstGeom prst="rect">
            <a:avLst/>
          </a:prstGeom>
          <a:noFill/>
          <a:ln w="9525">
            <a:noFill/>
            <a:miter lim="800000"/>
            <a:headEnd/>
            <a:tailEnd/>
          </a:ln>
        </p:spPr>
        <p:txBody>
          <a:bodyPr>
            <a:prstTxWarp prst="textNoShape">
              <a:avLst/>
            </a:prstTxWarp>
            <a:spAutoFit/>
          </a:bodyPr>
          <a:lstStyle/>
          <a:p>
            <a:r>
              <a:rPr lang="en-US" altLang="ja-JP"/>
              <a:t>A=N+Z</a:t>
            </a:r>
            <a:endParaRPr lang="ja-JP" altLang="en-US"/>
          </a:p>
        </p:txBody>
      </p:sp>
      <p:pic>
        <p:nvPicPr>
          <p:cNvPr id="20489" name="Picture 7" descr="Fig13-8安定性"/>
          <p:cNvPicPr>
            <a:picLocks noChangeAspect="1" noChangeArrowheads="1"/>
          </p:cNvPicPr>
          <p:nvPr/>
        </p:nvPicPr>
        <p:blipFill>
          <a:blip r:embed="rId3"/>
          <a:srcRect/>
          <a:stretch>
            <a:fillRect/>
          </a:stretch>
        </p:blipFill>
        <p:spPr bwMode="auto">
          <a:xfrm>
            <a:off x="3516313" y="793750"/>
            <a:ext cx="3022600" cy="3352800"/>
          </a:xfrm>
          <a:prstGeom prst="rect">
            <a:avLst/>
          </a:prstGeom>
          <a:noFill/>
          <a:ln w="9525">
            <a:noFill/>
            <a:miter lim="800000"/>
            <a:headEnd/>
            <a:tailEnd/>
          </a:ln>
        </p:spPr>
      </p:pic>
      <p:pic>
        <p:nvPicPr>
          <p:cNvPr id="20490" name="Picture 10" descr="PPP"/>
          <p:cNvPicPr>
            <a:picLocks noChangeAspect="1" noChangeArrowheads="1"/>
          </p:cNvPicPr>
          <p:nvPr/>
        </p:nvPicPr>
        <p:blipFill>
          <a:blip r:embed="rId4"/>
          <a:srcRect/>
          <a:stretch>
            <a:fillRect/>
          </a:stretch>
        </p:blipFill>
        <p:spPr bwMode="auto">
          <a:xfrm>
            <a:off x="6172200" y="793750"/>
            <a:ext cx="2971800" cy="3352800"/>
          </a:xfrm>
          <a:prstGeom prst="rect">
            <a:avLst/>
          </a:prstGeom>
          <a:noFill/>
          <a:ln w="9525">
            <a:noFill/>
            <a:miter lim="800000"/>
            <a:headEnd/>
            <a:tailEnd/>
          </a:ln>
        </p:spPr>
      </p:pic>
      <p:sp>
        <p:nvSpPr>
          <p:cNvPr id="2" name="テキスト ボックス 1"/>
          <p:cNvSpPr txBox="1"/>
          <p:nvPr/>
        </p:nvSpPr>
        <p:spPr>
          <a:xfrm>
            <a:off x="4895416" y="4233718"/>
            <a:ext cx="4248584" cy="2677656"/>
          </a:xfrm>
          <a:prstGeom prst="rect">
            <a:avLst/>
          </a:prstGeom>
          <a:noFill/>
        </p:spPr>
        <p:txBody>
          <a:bodyPr wrap="square" rtlCol="0">
            <a:spAutoFit/>
          </a:bodyPr>
          <a:lstStyle/>
          <a:p>
            <a:r>
              <a:rPr lang="en-US" altLang="ja-JP" sz="1800" dirty="0">
                <a:latin typeface="Times New Roman" charset="0"/>
              </a:rPr>
              <a:t>A=N+Z</a:t>
            </a:r>
            <a:r>
              <a:rPr lang="en-US" altLang="ja-JP" sz="1800" dirty="0"/>
              <a:t>(</a:t>
            </a:r>
            <a:r>
              <a:rPr lang="ja-JP" altLang="en-US" sz="1800" dirty="0"/>
              <a:t>一定</a:t>
            </a:r>
            <a:r>
              <a:rPr lang="en-US" altLang="ja-JP" sz="1800" dirty="0"/>
              <a:t>)</a:t>
            </a:r>
            <a:r>
              <a:rPr lang="ja-JP" altLang="en-US" sz="1800" dirty="0"/>
              <a:t>の線できってみると、原子核は陽子数</a:t>
            </a:r>
            <a:r>
              <a:rPr lang="en-US" altLang="ja-JP" sz="1800" dirty="0"/>
              <a:t>(</a:t>
            </a:r>
            <a:r>
              <a:rPr lang="en-US" altLang="ja-JP" sz="1800" dirty="0">
                <a:latin typeface="Times New Roman" charset="0"/>
              </a:rPr>
              <a:t>Z</a:t>
            </a:r>
            <a:r>
              <a:rPr lang="en-US" altLang="ja-JP" sz="1800" dirty="0"/>
              <a:t>)</a:t>
            </a:r>
            <a:r>
              <a:rPr lang="ja-JP" altLang="en-US" sz="1800" dirty="0"/>
              <a:t>を変数とする２次曲線に沿ってベータ崩壊して、中央の核図表で黒いマスで表される安定核に向かって崩壊して行くことが判ります。エネルギー的に崩壊するかどうかは強い相互作用によって決まり、どの程度速く崩壊するかという寿命は弱い相互作用で決まります。</a:t>
            </a:r>
            <a:endParaRPr lang="en-US" altLang="ja-JP" sz="1800" dirty="0"/>
          </a:p>
          <a:p>
            <a:endParaRPr kumimoji="1" lang="ja-JP" altLang="en-US" dirty="0"/>
          </a:p>
        </p:txBody>
      </p:sp>
      <p:pic>
        <p:nvPicPr>
          <p:cNvPr id="4" name="図 3" descr="Big14-4結合エネルギー.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491" y="4445000"/>
            <a:ext cx="4522831" cy="1824182"/>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52436384-CEB5-614D-B30E-FFE4A538D42A}" type="slidenum">
              <a:rPr lang="ja-JP" altLang="en-US" smtClean="0"/>
              <a:pPr>
                <a:defRPr/>
              </a:pPr>
              <a:t>6</a:t>
            </a:fld>
            <a:endParaRPr lang="ja-JP" altLang="en-US"/>
          </a:p>
        </p:txBody>
      </p:sp>
      <p:sp>
        <p:nvSpPr>
          <p:cNvPr id="5" name="スライド番号プレースホルダー 3"/>
          <p:cNvSpPr txBox="1">
            <a:spLocks/>
          </p:cNvSpPr>
          <p:nvPr/>
        </p:nvSpPr>
        <p:spPr>
          <a:xfrm>
            <a:off x="8174038" y="1588"/>
            <a:ext cx="762000" cy="366712"/>
          </a:xfrm>
          <a:prstGeom prst="rect">
            <a:avLst/>
          </a:prstGeom>
        </p:spPr>
        <p:txBody>
          <a:bodyPr vert="horz" wrap="square" lIns="91440" tIns="45720" rIns="91440" bIns="45720" numCol="1" anchor="b" anchorCtr="0" compatLnSpc="1">
            <a:prstTxWarp prst="textNoShape">
              <a:avLst/>
            </a:prstTxWarp>
          </a:bodyPr>
          <a:lstStyle>
            <a:defPPr>
              <a:defRPr lang="ja-JP"/>
            </a:defPPr>
            <a:lvl1pPr algn="r" defTabSz="457200" rtl="0" fontAlgn="base">
              <a:spcBef>
                <a:spcPct val="0"/>
              </a:spcBef>
              <a:spcAft>
                <a:spcPct val="0"/>
              </a:spcAft>
              <a:defRPr kumimoji="0" sz="1800" kern="1200">
                <a:solidFill>
                  <a:srgbClr val="FFFFFF"/>
                </a:solidFill>
                <a:latin typeface="Georgia" charset="0"/>
                <a:ea typeface="ＭＳ 明朝" charset="-128"/>
                <a:cs typeface="ＭＳ 明朝" charset="-128"/>
              </a:defRPr>
            </a:lvl1pPr>
            <a:lvl2pPr marL="4572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umimoji="1"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umimoji="1"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umimoji="1"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umimoji="1"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umimoji="1" sz="2400" kern="1200">
                <a:solidFill>
                  <a:schemeClr val="tx1"/>
                </a:solidFill>
                <a:latin typeface="Arial" charset="0"/>
                <a:ea typeface="ＭＳ Ｐゴシック" charset="-128"/>
                <a:cs typeface="ＭＳ Ｐゴシック" charset="-128"/>
              </a:defRPr>
            </a:lvl9pPr>
          </a:lstStyle>
          <a:p>
            <a:pPr>
              <a:defRPr/>
            </a:pPr>
            <a:fld id="{52436384-CEB5-614D-B30E-FFE4A538D42A}" type="slidenum">
              <a:rPr lang="ja-JP" altLang="en-US" smtClean="0"/>
              <a:pPr>
                <a:defRPr/>
              </a:pPr>
              <a:t>6</a:t>
            </a:fld>
            <a:endParaRPr lang="ja-JP" altLang="en-US"/>
          </a:p>
        </p:txBody>
      </p:sp>
      <p:pic>
        <p:nvPicPr>
          <p:cNvPr id="6" name="図 5" descr="ガンマ線(鉛)減弱曲線BW53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5212" y="901017"/>
            <a:ext cx="3659035" cy="4110625"/>
          </a:xfrm>
          <a:prstGeom prst="rect">
            <a:avLst/>
          </a:prstGeom>
        </p:spPr>
      </p:pic>
      <p:pic>
        <p:nvPicPr>
          <p:cNvPr id="7" name="図 8" descr="スクリーンショット（2012-05-17 22.39.01）.png"/>
          <p:cNvPicPr>
            <a:picLocks noChangeAspect="1"/>
          </p:cNvPicPr>
          <p:nvPr/>
        </p:nvPicPr>
        <p:blipFill>
          <a:blip r:embed="rId3"/>
          <a:srcRect/>
          <a:stretch>
            <a:fillRect/>
          </a:stretch>
        </p:blipFill>
        <p:spPr bwMode="auto">
          <a:xfrm>
            <a:off x="92365" y="4971142"/>
            <a:ext cx="6745728" cy="1717209"/>
          </a:xfrm>
          <a:prstGeom prst="rect">
            <a:avLst/>
          </a:prstGeom>
          <a:noFill/>
          <a:ln w="9525">
            <a:noFill/>
            <a:miter lim="800000"/>
            <a:headEnd/>
            <a:tailEnd/>
          </a:ln>
        </p:spPr>
      </p:pic>
      <p:pic>
        <p:nvPicPr>
          <p:cNvPr id="8" name="図 7" descr="Fig14-7原子核の崩壊.jpg"/>
          <p:cNvPicPr>
            <a:picLocks noChangeAspect="1"/>
          </p:cNvPicPr>
          <p:nvPr/>
        </p:nvPicPr>
        <p:blipFill>
          <a:blip r:embed="rId4"/>
          <a:srcRect/>
          <a:stretch>
            <a:fillRect/>
          </a:stretch>
        </p:blipFill>
        <p:spPr bwMode="auto">
          <a:xfrm>
            <a:off x="92364" y="1155542"/>
            <a:ext cx="3492237" cy="3432539"/>
          </a:xfrm>
          <a:prstGeom prst="rect">
            <a:avLst/>
          </a:prstGeom>
          <a:noFill/>
          <a:ln w="9525">
            <a:noFill/>
            <a:miter lim="800000"/>
            <a:headEnd/>
            <a:tailEnd/>
          </a:ln>
        </p:spPr>
      </p:pic>
      <p:sp>
        <p:nvSpPr>
          <p:cNvPr id="9" name="フローチャート: せん孔テープ 8"/>
          <p:cNvSpPr/>
          <p:nvPr/>
        </p:nvSpPr>
        <p:spPr>
          <a:xfrm>
            <a:off x="92365" y="368300"/>
            <a:ext cx="1905000" cy="624609"/>
          </a:xfrm>
          <a:prstGeom prst="flowChartPunchedTape">
            <a:avLst/>
          </a:prstGeom>
          <a:gradFill flip="none" rotWithShape="1">
            <a:gsLst>
              <a:gs pos="0">
                <a:schemeClr val="accent2">
                  <a:lumMod val="20000"/>
                  <a:lumOff val="80000"/>
                </a:schemeClr>
              </a:gs>
              <a:gs pos="100000">
                <a:srgbClr val="000000"/>
              </a:gs>
            </a:gsLst>
            <a:lin ang="0" scaled="1"/>
            <a:tileRect/>
          </a:gradFill>
          <a:ln>
            <a:solidFill>
              <a:srgbClr val="53548A"/>
            </a:solid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defRPr/>
            </a:pPr>
            <a:r>
              <a:rPr lang="ja-JP" altLang="en-US" sz="28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ＭＳ Ｐゴシック"/>
                <a:ea typeface="ＭＳ Ｐゴシック"/>
                <a:cs typeface="ＭＳ Ｐゴシック"/>
              </a:rPr>
              <a:t>　放射線</a:t>
            </a:r>
            <a:endParaRPr lang="ja-JP" altLang="en-US" sz="28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ＭＳ Ｐゴシック"/>
              <a:ea typeface="ＭＳ Ｐゴシック"/>
              <a:cs typeface="ＭＳ Ｐゴシック"/>
            </a:endParaRPr>
          </a:p>
        </p:txBody>
      </p:sp>
      <p:sp>
        <p:nvSpPr>
          <p:cNvPr id="10" name="テキスト ボックス 9"/>
          <p:cNvSpPr txBox="1"/>
          <p:nvPr/>
        </p:nvSpPr>
        <p:spPr>
          <a:xfrm>
            <a:off x="5980545" y="992909"/>
            <a:ext cx="184666" cy="307777"/>
          </a:xfrm>
          <a:prstGeom prst="rect">
            <a:avLst/>
          </a:prstGeom>
          <a:noFill/>
        </p:spPr>
        <p:txBody>
          <a:bodyPr wrap="none" rtlCol="0">
            <a:spAutoFit/>
          </a:bodyPr>
          <a:lstStyle/>
          <a:p>
            <a:endParaRPr lang="ja-JP" altLang="en-US" sz="1400" dirty="0">
              <a:solidFill>
                <a:srgbClr val="FF2F6C"/>
              </a:solidFill>
            </a:endParaRPr>
          </a:p>
        </p:txBody>
      </p:sp>
      <p:pic>
        <p:nvPicPr>
          <p:cNvPr id="11" name="図 10"/>
          <p:cNvPicPr>
            <a:picLocks noChangeAspect="1"/>
          </p:cNvPicPr>
          <p:nvPr/>
        </p:nvPicPr>
        <p:blipFill>
          <a:blip r:embed="rId5"/>
          <a:stretch>
            <a:fillRect/>
          </a:stretch>
        </p:blipFill>
        <p:spPr>
          <a:xfrm>
            <a:off x="6838093" y="603704"/>
            <a:ext cx="2079762" cy="1393963"/>
          </a:xfrm>
          <a:prstGeom prst="rect">
            <a:avLst/>
          </a:prstGeom>
        </p:spPr>
      </p:pic>
      <p:pic>
        <p:nvPicPr>
          <p:cNvPr id="12" name="図 11"/>
          <p:cNvPicPr>
            <a:picLocks noChangeAspect="1"/>
          </p:cNvPicPr>
          <p:nvPr/>
        </p:nvPicPr>
        <p:blipFill>
          <a:blip r:embed="rId6"/>
          <a:stretch>
            <a:fillRect/>
          </a:stretch>
        </p:blipFill>
        <p:spPr>
          <a:xfrm>
            <a:off x="6838093" y="2256105"/>
            <a:ext cx="2329787" cy="1803499"/>
          </a:xfrm>
          <a:prstGeom prst="rect">
            <a:avLst/>
          </a:prstGeom>
        </p:spPr>
      </p:pic>
      <p:pic>
        <p:nvPicPr>
          <p:cNvPr id="13" name="図 12"/>
          <p:cNvPicPr>
            <a:picLocks noChangeAspect="1"/>
          </p:cNvPicPr>
          <p:nvPr/>
        </p:nvPicPr>
        <p:blipFill>
          <a:blip r:embed="rId7"/>
          <a:stretch>
            <a:fillRect/>
          </a:stretch>
        </p:blipFill>
        <p:spPr>
          <a:xfrm>
            <a:off x="6838093" y="4616701"/>
            <a:ext cx="2153159" cy="2071651"/>
          </a:xfrm>
          <a:prstGeom prst="rect">
            <a:avLst/>
          </a:prstGeom>
        </p:spPr>
      </p:pic>
      <p:sp>
        <p:nvSpPr>
          <p:cNvPr id="14" name="テキスト ボックス 13"/>
          <p:cNvSpPr txBox="1"/>
          <p:nvPr/>
        </p:nvSpPr>
        <p:spPr>
          <a:xfrm>
            <a:off x="8174038" y="1300686"/>
            <a:ext cx="753431" cy="523220"/>
          </a:xfrm>
          <a:prstGeom prst="rect">
            <a:avLst/>
          </a:prstGeom>
          <a:noFill/>
        </p:spPr>
        <p:txBody>
          <a:bodyPr wrap="none" rtlCol="0">
            <a:spAutoFit/>
          </a:bodyPr>
          <a:lstStyle/>
          <a:p>
            <a:r>
              <a:rPr kumimoji="1" lang="ja-JP" altLang="en-US" sz="1400" dirty="0" smtClean="0">
                <a:solidFill>
                  <a:srgbClr val="000090"/>
                </a:solidFill>
              </a:rPr>
              <a:t>完全に</a:t>
            </a:r>
            <a:endParaRPr kumimoji="1" lang="en-US" altLang="ja-JP" sz="1400" dirty="0" smtClean="0">
              <a:solidFill>
                <a:srgbClr val="000090"/>
              </a:solidFill>
            </a:endParaRPr>
          </a:p>
          <a:p>
            <a:r>
              <a:rPr lang="ja-JP" altLang="en-US" sz="1400" dirty="0" smtClean="0">
                <a:solidFill>
                  <a:srgbClr val="000090"/>
                </a:solidFill>
              </a:rPr>
              <a:t>ストップ</a:t>
            </a:r>
            <a:endParaRPr kumimoji="1" lang="ja-JP" altLang="en-US" sz="1400" dirty="0">
              <a:solidFill>
                <a:srgbClr val="000090"/>
              </a:solidFill>
            </a:endParaRPr>
          </a:p>
        </p:txBody>
      </p:sp>
      <p:sp>
        <p:nvSpPr>
          <p:cNvPr id="15" name="テキスト ボックス 14"/>
          <p:cNvSpPr txBox="1"/>
          <p:nvPr/>
        </p:nvSpPr>
        <p:spPr>
          <a:xfrm>
            <a:off x="8011942" y="2836975"/>
            <a:ext cx="1398332" cy="954107"/>
          </a:xfrm>
          <a:prstGeom prst="rect">
            <a:avLst/>
          </a:prstGeom>
          <a:noFill/>
        </p:spPr>
        <p:txBody>
          <a:bodyPr wrap="square" rtlCol="0">
            <a:spAutoFit/>
          </a:bodyPr>
          <a:lstStyle/>
          <a:p>
            <a:r>
              <a:rPr kumimoji="1" lang="ja-JP" altLang="en-US" sz="1400" dirty="0" smtClean="0">
                <a:solidFill>
                  <a:srgbClr val="000090"/>
                </a:solidFill>
              </a:rPr>
              <a:t>ほぼ完全に</a:t>
            </a:r>
            <a:endParaRPr kumimoji="1" lang="en-US" altLang="ja-JP" sz="1400" dirty="0" smtClean="0">
              <a:solidFill>
                <a:srgbClr val="000090"/>
              </a:solidFill>
            </a:endParaRPr>
          </a:p>
          <a:p>
            <a:r>
              <a:rPr lang="ja-JP" altLang="en-US" sz="1400" dirty="0" smtClean="0">
                <a:solidFill>
                  <a:srgbClr val="000090"/>
                </a:solidFill>
              </a:rPr>
              <a:t>ストップ、一部</a:t>
            </a:r>
            <a:endParaRPr lang="en-US" altLang="ja-JP" sz="1400" dirty="0" smtClean="0">
              <a:solidFill>
                <a:srgbClr val="000090"/>
              </a:solidFill>
            </a:endParaRPr>
          </a:p>
          <a:p>
            <a:r>
              <a:rPr kumimoji="1" lang="ja-JP" altLang="en-US" sz="1400" dirty="0" smtClean="0">
                <a:solidFill>
                  <a:srgbClr val="000090"/>
                </a:solidFill>
              </a:rPr>
              <a:t>エネルギーを</a:t>
            </a:r>
            <a:endParaRPr kumimoji="1" lang="en-US" altLang="ja-JP" sz="1400" dirty="0" smtClean="0">
              <a:solidFill>
                <a:srgbClr val="000090"/>
              </a:solidFill>
            </a:endParaRPr>
          </a:p>
          <a:p>
            <a:r>
              <a:rPr lang="ja-JP" altLang="en-US" sz="1400" dirty="0" smtClean="0">
                <a:solidFill>
                  <a:srgbClr val="000090"/>
                </a:solidFill>
              </a:rPr>
              <a:t>失って通過</a:t>
            </a:r>
            <a:endParaRPr kumimoji="1" lang="ja-JP" altLang="en-US" sz="1400" dirty="0">
              <a:solidFill>
                <a:srgbClr val="000090"/>
              </a:solidFill>
            </a:endParaRPr>
          </a:p>
        </p:txBody>
      </p:sp>
      <p:sp>
        <p:nvSpPr>
          <p:cNvPr id="16" name="爆発 1 15"/>
          <p:cNvSpPr/>
          <p:nvPr/>
        </p:nvSpPr>
        <p:spPr>
          <a:xfrm>
            <a:off x="4632477" y="1300686"/>
            <a:ext cx="1911048" cy="1166743"/>
          </a:xfrm>
          <a:prstGeom prst="irregularSeal1">
            <a:avLst/>
          </a:prstGeom>
          <a:gradFill flip="none" rotWithShape="1">
            <a:gsLst>
              <a:gs pos="0">
                <a:srgbClr val="F349E3"/>
              </a:gs>
              <a:gs pos="100000">
                <a:srgbClr val="FFFFFF"/>
              </a:gs>
            </a:gsLst>
            <a:path path="shape">
              <a:fillToRect l="50000" t="50000" r="50000" b="50000"/>
            </a:path>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1200" dirty="0" err="1" smtClean="0">
                <a:solidFill>
                  <a:srgbClr val="660066"/>
                </a:solidFill>
                <a:ea typeface="+mj-ea"/>
              </a:rPr>
              <a:t>γ</a:t>
            </a:r>
            <a:r>
              <a:rPr lang="ja-JP" altLang="en-US" sz="1200" dirty="0" smtClean="0">
                <a:solidFill>
                  <a:srgbClr val="660066"/>
                </a:solidFill>
                <a:ea typeface="+mj-ea"/>
              </a:rPr>
              <a:t>線と物質の相互作用</a:t>
            </a:r>
            <a:endParaRPr kumimoji="1" lang="ja-JP" altLang="en-US" sz="1200" dirty="0">
              <a:solidFill>
                <a:srgbClr val="660066"/>
              </a:solidFill>
              <a:ea typeface="+mj-ea"/>
            </a:endParaRPr>
          </a:p>
        </p:txBody>
      </p:sp>
    </p:spTree>
    <p:extLst>
      <p:ext uri="{BB962C8B-B14F-4D97-AF65-F5344CB8AC3E}">
        <p14:creationId xmlns:p14="http://schemas.microsoft.com/office/powerpoint/2010/main" val="62920649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スライド番号プレースホルダ 3"/>
          <p:cNvSpPr>
            <a:spLocks noGrp="1"/>
          </p:cNvSpPr>
          <p:nvPr>
            <p:ph type="sldNum" sz="quarter" idx="12"/>
          </p:nvPr>
        </p:nvSpPr>
        <p:spPr bwMode="auto">
          <a:noFill/>
          <a:ln>
            <a:miter lim="800000"/>
            <a:headEnd/>
            <a:tailEnd/>
          </a:ln>
        </p:spPr>
        <p:txBody>
          <a:bodyPr/>
          <a:lstStyle/>
          <a:p>
            <a:fld id="{2F5CA8FA-C4BB-E649-BDB3-02E21DEE8E5B}" type="slidenum">
              <a:rPr lang="ja-JP" altLang="en-US" smtClean="0"/>
              <a:pPr/>
              <a:t>7</a:t>
            </a:fld>
            <a:endParaRPr lang="ja-JP" altLang="en-US" smtClean="0"/>
          </a:p>
        </p:txBody>
      </p:sp>
      <p:sp>
        <p:nvSpPr>
          <p:cNvPr id="5" name="フローチャート: せん孔テープ 4"/>
          <p:cNvSpPr/>
          <p:nvPr/>
        </p:nvSpPr>
        <p:spPr>
          <a:xfrm>
            <a:off x="193677" y="96050"/>
            <a:ext cx="3333750" cy="1462076"/>
          </a:xfrm>
          <a:prstGeom prst="flowChartPunchedTape">
            <a:avLst/>
          </a:prstGeom>
          <a:gradFill flip="none" rotWithShape="1">
            <a:gsLst>
              <a:gs pos="20000">
                <a:srgbClr val="FF0000">
                  <a:alpha val="75000"/>
                </a:srgbClr>
              </a:gs>
              <a:gs pos="68000">
                <a:schemeClr val="accent1">
                  <a:tint val="83000"/>
                  <a:satMod val="155000"/>
                </a:schemeClr>
              </a:gs>
              <a:gs pos="100000">
                <a:schemeClr val="accent1">
                  <a:shade val="85000"/>
                </a:schemeClr>
              </a:gs>
            </a:gsLst>
            <a:path path="circle">
              <a:fillToRect l="100000" t="100000"/>
            </a:path>
            <a:tileRect r="-100000" b="-100000"/>
          </a:gradFill>
          <a:ln>
            <a:solidFill>
              <a:srgbClr val="53548A"/>
            </a:solidFill>
          </a:ln>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altLang="ja-JP">
              <a:solidFill>
                <a:srgbClr val="FFFFFF"/>
              </a:solidFill>
              <a:cs typeface="ＭＳ 明朝" charset="-128"/>
            </a:endParaRPr>
          </a:p>
          <a:p>
            <a:pPr algn="ctr">
              <a:defRPr/>
            </a:pPr>
            <a:endParaRPr lang="ja-JP" altLang="en-US">
              <a:solidFill>
                <a:srgbClr val="FFFFFF"/>
              </a:solidFill>
              <a:cs typeface="ＭＳ 明朝" charset="-128"/>
            </a:endParaRPr>
          </a:p>
        </p:txBody>
      </p:sp>
      <p:sp>
        <p:nvSpPr>
          <p:cNvPr id="21511" name="テキスト ボックス 7"/>
          <p:cNvSpPr txBox="1">
            <a:spLocks noChangeArrowheads="1"/>
          </p:cNvSpPr>
          <p:nvPr/>
        </p:nvSpPr>
        <p:spPr bwMode="auto">
          <a:xfrm>
            <a:off x="427038" y="615950"/>
            <a:ext cx="184150" cy="460375"/>
          </a:xfrm>
          <a:prstGeom prst="rect">
            <a:avLst/>
          </a:prstGeom>
          <a:noFill/>
          <a:ln w="9525">
            <a:noFill/>
            <a:miter lim="800000"/>
            <a:headEnd/>
            <a:tailEnd/>
          </a:ln>
        </p:spPr>
        <p:txBody>
          <a:bodyPr wrap="none">
            <a:prstTxWarp prst="textNoShape">
              <a:avLst/>
            </a:prstTxWarp>
            <a:spAutoFit/>
          </a:bodyPr>
          <a:lstStyle/>
          <a:p>
            <a:endParaRPr lang="ja-JP" altLang="en-US">
              <a:ea typeface="ＭＳ Ｐ明朝" charset="-128"/>
              <a:cs typeface="ＭＳ Ｐ明朝" charset="-128"/>
            </a:endParaRPr>
          </a:p>
        </p:txBody>
      </p:sp>
      <p:sp>
        <p:nvSpPr>
          <p:cNvPr id="21512" name="テキスト ボックス 11"/>
          <p:cNvSpPr txBox="1">
            <a:spLocks noChangeArrowheads="1"/>
          </p:cNvSpPr>
          <p:nvPr/>
        </p:nvSpPr>
        <p:spPr bwMode="auto">
          <a:xfrm>
            <a:off x="193675" y="393700"/>
            <a:ext cx="3532188" cy="954088"/>
          </a:xfrm>
          <a:prstGeom prst="rect">
            <a:avLst/>
          </a:prstGeom>
          <a:noFill/>
          <a:ln w="9525">
            <a:noFill/>
            <a:miter lim="800000"/>
            <a:headEnd/>
            <a:tailEnd/>
          </a:ln>
        </p:spPr>
        <p:txBody>
          <a:bodyPr>
            <a:prstTxWarp prst="textNoShape">
              <a:avLst/>
            </a:prstTxWarp>
            <a:spAutoFit/>
          </a:bodyPr>
          <a:lstStyle/>
          <a:p>
            <a:r>
              <a:rPr lang="ja-JP" altLang="en-US" sz="2800">
                <a:solidFill>
                  <a:schemeClr val="bg1"/>
                </a:solidFill>
                <a:ea typeface="ＭＳ ゴシック" charset="-128"/>
                <a:cs typeface="ＭＳ 明朝" charset="-128"/>
              </a:rPr>
              <a:t>原子核の崩壊と</a:t>
            </a:r>
            <a:endParaRPr lang="en-US" altLang="ja-JP" sz="2800">
              <a:solidFill>
                <a:schemeClr val="bg1"/>
              </a:solidFill>
              <a:ea typeface="ＭＳ ゴシック" charset="-128"/>
              <a:cs typeface="ＭＳ 明朝" charset="-128"/>
            </a:endParaRPr>
          </a:p>
          <a:p>
            <a:r>
              <a:rPr lang="ja-JP" altLang="en-US" sz="2800">
                <a:solidFill>
                  <a:schemeClr val="bg1"/>
                </a:solidFill>
                <a:ea typeface="ＭＳ ゴシック" charset="-128"/>
                <a:cs typeface="ＭＳ 明朝" charset="-128"/>
              </a:rPr>
              <a:t>放射線</a:t>
            </a:r>
            <a:r>
              <a:rPr lang="en-US" altLang="ja-JP" sz="2800">
                <a:solidFill>
                  <a:schemeClr val="bg1"/>
                </a:solidFill>
                <a:ea typeface="ＭＳ ゴシック" charset="-128"/>
                <a:cs typeface="ＭＳ 明朝" charset="-128"/>
              </a:rPr>
              <a:t>(</a:t>
            </a:r>
            <a:r>
              <a:rPr lang="en-US" altLang="ja-JP" sz="2800">
                <a:solidFill>
                  <a:schemeClr val="bg1"/>
                </a:solidFill>
                <a:latin typeface="Symbol" charset="2"/>
                <a:ea typeface="ＭＳ ゴシック" charset="-128"/>
                <a:cs typeface="ＭＳ 明朝" charset="-128"/>
              </a:rPr>
              <a:t>γ</a:t>
            </a:r>
            <a:r>
              <a:rPr lang="en-US" altLang="ja-JP" sz="2800">
                <a:solidFill>
                  <a:schemeClr val="bg1"/>
                </a:solidFill>
                <a:ea typeface="ＭＳ ゴシック" charset="-128"/>
                <a:cs typeface="ＭＳ 明朝" charset="-128"/>
              </a:rPr>
              <a:t>-</a:t>
            </a:r>
            <a:r>
              <a:rPr lang="ja-JP" altLang="en-US" sz="2800">
                <a:solidFill>
                  <a:schemeClr val="bg1"/>
                </a:solidFill>
                <a:ea typeface="ＭＳ ゴシック" charset="-128"/>
                <a:cs typeface="ＭＳ 明朝" charset="-128"/>
              </a:rPr>
              <a:t>線</a:t>
            </a:r>
            <a:r>
              <a:rPr lang="en-US" altLang="ja-JP" sz="2800">
                <a:solidFill>
                  <a:schemeClr val="bg1"/>
                </a:solidFill>
                <a:ea typeface="ＭＳ ゴシック" charset="-128"/>
                <a:cs typeface="ＭＳ 明朝" charset="-128"/>
              </a:rPr>
              <a:t>)</a:t>
            </a:r>
            <a:r>
              <a:rPr lang="ja-JP" altLang="en-US" sz="2800">
                <a:solidFill>
                  <a:schemeClr val="bg1"/>
                </a:solidFill>
                <a:ea typeface="ＭＳ ゴシック" charset="-128"/>
                <a:cs typeface="ＭＳ 明朝" charset="-128"/>
              </a:rPr>
              <a:t>の減弱</a:t>
            </a:r>
          </a:p>
        </p:txBody>
      </p:sp>
      <p:pic>
        <p:nvPicPr>
          <p:cNvPr id="21513" name="図 8"/>
          <p:cNvPicPr>
            <a:picLocks noChangeAspect="1"/>
          </p:cNvPicPr>
          <p:nvPr/>
        </p:nvPicPr>
        <p:blipFill>
          <a:blip r:embed="rId3"/>
          <a:srcRect/>
          <a:stretch>
            <a:fillRect/>
          </a:stretch>
        </p:blipFill>
        <p:spPr bwMode="auto">
          <a:xfrm>
            <a:off x="4046538" y="1347788"/>
            <a:ext cx="779462" cy="1766887"/>
          </a:xfrm>
          <a:prstGeom prst="rect">
            <a:avLst/>
          </a:prstGeom>
          <a:noFill/>
          <a:ln w="9525">
            <a:noFill/>
            <a:miter lim="800000"/>
            <a:headEnd/>
            <a:tailEnd/>
          </a:ln>
        </p:spPr>
      </p:pic>
      <p:pic>
        <p:nvPicPr>
          <p:cNvPr id="21514" name="図 9"/>
          <p:cNvPicPr>
            <a:picLocks noChangeAspect="1"/>
          </p:cNvPicPr>
          <p:nvPr/>
        </p:nvPicPr>
        <p:blipFill>
          <a:blip r:embed="rId3"/>
          <a:srcRect/>
          <a:stretch>
            <a:fillRect/>
          </a:stretch>
        </p:blipFill>
        <p:spPr bwMode="auto">
          <a:xfrm>
            <a:off x="3871913" y="3392488"/>
            <a:ext cx="779462" cy="1766887"/>
          </a:xfrm>
          <a:prstGeom prst="rect">
            <a:avLst/>
          </a:prstGeom>
          <a:noFill/>
          <a:ln w="9525">
            <a:noFill/>
            <a:miter lim="800000"/>
            <a:headEnd/>
            <a:tailEnd/>
          </a:ln>
        </p:spPr>
      </p:pic>
      <p:sp>
        <p:nvSpPr>
          <p:cNvPr id="12" name="正方形/長方形 11"/>
          <p:cNvSpPr/>
          <p:nvPr/>
        </p:nvSpPr>
        <p:spPr>
          <a:xfrm>
            <a:off x="193676" y="1347788"/>
            <a:ext cx="3336923" cy="461665"/>
          </a:xfrm>
          <a:prstGeom prst="rect">
            <a:avLst/>
          </a:prstGeom>
        </p:spPr>
        <p:txBody>
          <a:bodyPr>
            <a:spAutoFit/>
          </a:bodyPr>
          <a:lstStyle/>
          <a:p>
            <a:pPr>
              <a:defRPr/>
            </a:pPr>
            <a:r>
              <a:rPr lang="ja-JP" altLang="en-US"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ＭＳ Ｐゴシック"/>
                <a:ea typeface="ＭＳ Ｐゴシック"/>
                <a:cs typeface="ＭＳ Ｐゴシック"/>
              </a:rPr>
              <a:t>放射線の時間的減少</a:t>
            </a:r>
          </a:p>
        </p:txBody>
      </p:sp>
      <p:sp>
        <p:nvSpPr>
          <p:cNvPr id="21516" name="正方形/長方形 12"/>
          <p:cNvSpPr>
            <a:spLocks noChangeArrowheads="1"/>
          </p:cNvSpPr>
          <p:nvPr/>
        </p:nvSpPr>
        <p:spPr bwMode="auto">
          <a:xfrm>
            <a:off x="193675" y="1809750"/>
            <a:ext cx="3832225" cy="830263"/>
          </a:xfrm>
          <a:prstGeom prst="rect">
            <a:avLst/>
          </a:prstGeom>
          <a:noFill/>
          <a:ln w="9525">
            <a:noFill/>
            <a:miter lim="800000"/>
            <a:headEnd/>
            <a:tailEnd/>
          </a:ln>
        </p:spPr>
        <p:txBody>
          <a:bodyPr>
            <a:prstTxWarp prst="textNoShape">
              <a:avLst/>
            </a:prstTxWarp>
            <a:spAutoFit/>
          </a:bodyPr>
          <a:lstStyle/>
          <a:p>
            <a:r>
              <a:rPr lang="ja-JP" altLang="en-US" sz="1600">
                <a:solidFill>
                  <a:srgbClr val="1A189B"/>
                </a:solidFill>
                <a:ea typeface="ＭＳ ゴシック" charset="-128"/>
                <a:cs typeface="ＭＳ ゴシック" charset="-128"/>
              </a:rPr>
              <a:t>時間（</a:t>
            </a:r>
            <a:r>
              <a:rPr lang="ja-JP" sz="1600">
                <a:solidFill>
                  <a:srgbClr val="1A189B"/>
                </a:solidFill>
                <a:latin typeface="Symbol" charset="2"/>
                <a:ea typeface="ＭＳ ゴシック" charset="-128"/>
                <a:cs typeface="ＭＳ ゴシック" charset="-128"/>
                <a:sym typeface="Symbol" charset="2"/>
              </a:rPr>
              <a:t>Δ</a:t>
            </a:r>
            <a:r>
              <a:rPr lang="en-US" altLang="ja-JP" sz="1600" i="1">
                <a:solidFill>
                  <a:srgbClr val="1A189B"/>
                </a:solidFill>
                <a:latin typeface="Times New Roman" charset="0"/>
                <a:ea typeface="ＭＳ ゴシック" charset="-128"/>
                <a:cs typeface="ＭＳ ゴシック" charset="-128"/>
              </a:rPr>
              <a:t>t</a:t>
            </a:r>
            <a:r>
              <a:rPr lang="ja-JP" altLang="en-US" sz="1600">
                <a:solidFill>
                  <a:srgbClr val="1A189B"/>
                </a:solidFill>
                <a:ea typeface="ＭＳ ゴシック" charset="-128"/>
                <a:cs typeface="ＭＳ ゴシック" charset="-128"/>
              </a:rPr>
              <a:t>）当たりの崩壊量</a:t>
            </a:r>
            <a:r>
              <a:rPr lang="en-US" altLang="ja-JP" sz="1600">
                <a:solidFill>
                  <a:srgbClr val="1A189B"/>
                </a:solidFill>
                <a:ea typeface="ＭＳ ゴシック" charset="-128"/>
                <a:cs typeface="ＭＳ ゴシック" charset="-128"/>
              </a:rPr>
              <a:t>(</a:t>
            </a:r>
            <a:r>
              <a:rPr lang="ja-JP" sz="1600">
                <a:solidFill>
                  <a:srgbClr val="1A189B"/>
                </a:solidFill>
                <a:latin typeface="Symbol" charset="2"/>
                <a:ea typeface="ＭＳ ゴシック" charset="-128"/>
                <a:cs typeface="ＭＳ ゴシック" charset="-128"/>
                <a:sym typeface="Symbol" charset="2"/>
              </a:rPr>
              <a:t>Δ</a:t>
            </a:r>
            <a:r>
              <a:rPr lang="en-US" altLang="ja-JP" sz="1600" i="1">
                <a:solidFill>
                  <a:srgbClr val="1A189B"/>
                </a:solidFill>
                <a:latin typeface="Times New Roman" charset="0"/>
                <a:ea typeface="ＭＳ ゴシック" charset="-128"/>
                <a:cs typeface="ＭＳ ゴシック" charset="-128"/>
              </a:rPr>
              <a:t>N</a:t>
            </a:r>
            <a:r>
              <a:rPr lang="en-US" altLang="ja-JP" sz="1600">
                <a:solidFill>
                  <a:srgbClr val="1A189B"/>
                </a:solidFill>
                <a:ea typeface="ＭＳ ゴシック" charset="-128"/>
                <a:cs typeface="ＭＳ ゴシック" charset="-128"/>
              </a:rPr>
              <a:t>) </a:t>
            </a:r>
            <a:r>
              <a:rPr lang="ja-JP" altLang="en-US" sz="1600">
                <a:solidFill>
                  <a:srgbClr val="1A189B"/>
                </a:solidFill>
                <a:ea typeface="ＭＳ ゴシック" charset="-128"/>
                <a:cs typeface="ＭＳ ゴシック" charset="-128"/>
              </a:rPr>
              <a:t>は、確率的に、存在する原子核の数（</a:t>
            </a:r>
            <a:r>
              <a:rPr lang="en-US" altLang="ja-JP" sz="1600" i="1">
                <a:solidFill>
                  <a:srgbClr val="1A189B"/>
                </a:solidFill>
                <a:latin typeface="Times New Roman" charset="0"/>
                <a:ea typeface="ＭＳ ゴシック" charset="-128"/>
                <a:cs typeface="ＭＳ ゴシック" charset="-128"/>
              </a:rPr>
              <a:t>N</a:t>
            </a:r>
            <a:r>
              <a:rPr lang="ja-JP" altLang="en-US" sz="1600">
                <a:solidFill>
                  <a:srgbClr val="1A189B"/>
                </a:solidFill>
                <a:ea typeface="ＭＳ ゴシック" charset="-128"/>
                <a:cs typeface="ＭＳ ゴシック" charset="-128"/>
              </a:rPr>
              <a:t>）に比例する。</a:t>
            </a:r>
            <a:endParaRPr lang="en-US" altLang="ja-JP" sz="1600">
              <a:solidFill>
                <a:srgbClr val="1A189B"/>
              </a:solidFill>
              <a:ea typeface="ＭＳ ゴシック" charset="-128"/>
              <a:cs typeface="ＭＳ ゴシック" charset="-128"/>
            </a:endParaRPr>
          </a:p>
        </p:txBody>
      </p:sp>
      <p:pic>
        <p:nvPicPr>
          <p:cNvPr id="21517" name="Picture 13" descr="数式 1"/>
          <p:cNvPicPr>
            <a:picLocks noChangeAspect="1" noChangeArrowheads="1"/>
          </p:cNvPicPr>
          <p:nvPr/>
        </p:nvPicPr>
        <p:blipFill>
          <a:blip r:embed="rId4"/>
          <a:srcRect/>
          <a:stretch>
            <a:fillRect/>
          </a:stretch>
        </p:blipFill>
        <p:spPr bwMode="auto">
          <a:xfrm>
            <a:off x="3132138" y="2478088"/>
            <a:ext cx="914400" cy="481012"/>
          </a:xfrm>
          <a:prstGeom prst="rect">
            <a:avLst/>
          </a:prstGeom>
          <a:noFill/>
          <a:ln w="9525">
            <a:noFill/>
            <a:miter lim="800000"/>
            <a:headEnd/>
            <a:tailEnd/>
          </a:ln>
        </p:spPr>
      </p:pic>
      <p:pic>
        <p:nvPicPr>
          <p:cNvPr id="21518" name="Picture 15" descr="数式 1"/>
          <p:cNvPicPr>
            <a:picLocks noChangeAspect="1" noChangeArrowheads="1"/>
          </p:cNvPicPr>
          <p:nvPr/>
        </p:nvPicPr>
        <p:blipFill>
          <a:blip r:embed="rId5"/>
          <a:srcRect/>
          <a:stretch>
            <a:fillRect/>
          </a:stretch>
        </p:blipFill>
        <p:spPr bwMode="auto">
          <a:xfrm>
            <a:off x="936625" y="2986088"/>
            <a:ext cx="2362200" cy="504825"/>
          </a:xfrm>
          <a:prstGeom prst="rect">
            <a:avLst/>
          </a:prstGeom>
          <a:noFill/>
          <a:ln w="9525">
            <a:noFill/>
            <a:miter lim="800000"/>
            <a:headEnd/>
            <a:tailEnd/>
          </a:ln>
        </p:spPr>
      </p:pic>
      <p:pic>
        <p:nvPicPr>
          <p:cNvPr id="21519" name="Picture 17" descr="数式 1"/>
          <p:cNvPicPr>
            <a:picLocks noChangeAspect="1" noChangeArrowheads="1"/>
          </p:cNvPicPr>
          <p:nvPr/>
        </p:nvPicPr>
        <p:blipFill>
          <a:blip r:embed="rId6"/>
          <a:srcRect/>
          <a:stretch>
            <a:fillRect/>
          </a:stretch>
        </p:blipFill>
        <p:spPr bwMode="auto">
          <a:xfrm>
            <a:off x="1508125" y="3486150"/>
            <a:ext cx="1219200" cy="336550"/>
          </a:xfrm>
          <a:prstGeom prst="rect">
            <a:avLst/>
          </a:prstGeom>
          <a:noFill/>
          <a:ln w="9525">
            <a:noFill/>
            <a:miter lim="800000"/>
            <a:headEnd/>
            <a:tailEnd/>
          </a:ln>
        </p:spPr>
      </p:pic>
      <p:pic>
        <p:nvPicPr>
          <p:cNvPr id="21520" name="Picture 20" descr="数式 1"/>
          <p:cNvPicPr>
            <a:picLocks noChangeAspect="1" noChangeArrowheads="1"/>
          </p:cNvPicPr>
          <p:nvPr/>
        </p:nvPicPr>
        <p:blipFill>
          <a:blip r:embed="rId7"/>
          <a:srcRect/>
          <a:stretch>
            <a:fillRect/>
          </a:stretch>
        </p:blipFill>
        <p:spPr bwMode="auto">
          <a:xfrm>
            <a:off x="446088" y="4381500"/>
            <a:ext cx="3195637" cy="590550"/>
          </a:xfrm>
          <a:prstGeom prst="rect">
            <a:avLst/>
          </a:prstGeom>
          <a:noFill/>
          <a:ln w="9525">
            <a:noFill/>
            <a:miter lim="800000"/>
            <a:headEnd/>
            <a:tailEnd/>
          </a:ln>
        </p:spPr>
      </p:pic>
      <p:sp>
        <p:nvSpPr>
          <p:cNvPr id="21521" name="Text Box 21"/>
          <p:cNvSpPr txBox="1">
            <a:spLocks noChangeArrowheads="1"/>
          </p:cNvSpPr>
          <p:nvPr/>
        </p:nvSpPr>
        <p:spPr bwMode="auto">
          <a:xfrm>
            <a:off x="193675" y="3879850"/>
            <a:ext cx="3832225" cy="739775"/>
          </a:xfrm>
          <a:prstGeom prst="rect">
            <a:avLst/>
          </a:prstGeom>
          <a:noFill/>
          <a:ln w="9525">
            <a:noFill/>
            <a:miter lim="800000"/>
            <a:headEnd/>
            <a:tailEnd/>
          </a:ln>
        </p:spPr>
        <p:txBody>
          <a:bodyPr>
            <a:prstTxWarp prst="textNoShape">
              <a:avLst/>
            </a:prstTxWarp>
            <a:spAutoFit/>
          </a:bodyPr>
          <a:lstStyle/>
          <a:p>
            <a:r>
              <a:rPr lang="ja-JP" altLang="en-US" sz="1400">
                <a:ea typeface="ＭＳ ゴシック" charset="-128"/>
                <a:cs typeface="ＭＳ ゴシック" charset="-128"/>
              </a:rPr>
              <a:t>原子核の数が半分まで減少する時間（半減期）を</a:t>
            </a:r>
            <a:r>
              <a:rPr lang="en-US" altLang="ja-JP" sz="1400" i="1">
                <a:latin typeface="Times New Roman" charset="0"/>
                <a:ea typeface="ＭＳ ゴシック" charset="-128"/>
                <a:cs typeface="ＭＳ ゴシック" charset="-128"/>
              </a:rPr>
              <a:t>t</a:t>
            </a:r>
            <a:r>
              <a:rPr lang="en-US" altLang="ja-JP" sz="1400" baseline="-25000">
                <a:ea typeface="ＭＳ ゴシック" charset="-128"/>
                <a:cs typeface="ＭＳ ゴシック" charset="-128"/>
              </a:rPr>
              <a:t>1/2</a:t>
            </a:r>
            <a:r>
              <a:rPr lang="ja-JP" altLang="en-US" sz="1400">
                <a:ea typeface="ＭＳ ゴシック" charset="-128"/>
                <a:cs typeface="ＭＳ ゴシック" charset="-128"/>
              </a:rPr>
              <a:t>とすると、</a:t>
            </a:r>
            <a:endParaRPr lang="en-US" altLang="ja-JP" sz="1400">
              <a:ea typeface="ＭＳ ゴシック" charset="-128"/>
              <a:cs typeface="ＭＳ ゴシック" charset="-128"/>
            </a:endParaRPr>
          </a:p>
          <a:p>
            <a:endParaRPr lang="ja-JP" altLang="en-US" sz="1400">
              <a:ea typeface="ＭＳ ゴシック" charset="-128"/>
              <a:cs typeface="ＭＳ ゴシック" charset="-128"/>
            </a:endParaRPr>
          </a:p>
        </p:txBody>
      </p:sp>
      <p:pic>
        <p:nvPicPr>
          <p:cNvPr id="21522" name="Picture 23" descr="数式 1"/>
          <p:cNvPicPr>
            <a:picLocks noChangeAspect="1" noChangeArrowheads="1"/>
          </p:cNvPicPr>
          <p:nvPr/>
        </p:nvPicPr>
        <p:blipFill>
          <a:blip r:embed="rId8"/>
          <a:srcRect/>
          <a:stretch>
            <a:fillRect/>
          </a:stretch>
        </p:blipFill>
        <p:spPr bwMode="auto">
          <a:xfrm>
            <a:off x="1965325" y="5087938"/>
            <a:ext cx="1524000" cy="501650"/>
          </a:xfrm>
          <a:prstGeom prst="rect">
            <a:avLst/>
          </a:prstGeom>
          <a:noFill/>
          <a:ln w="9525">
            <a:noFill/>
            <a:miter lim="800000"/>
            <a:headEnd/>
            <a:tailEnd/>
          </a:ln>
        </p:spPr>
      </p:pic>
      <p:pic>
        <p:nvPicPr>
          <p:cNvPr id="21523" name="Picture 10" descr="数式 1"/>
          <p:cNvPicPr>
            <a:picLocks noChangeAspect="1" noChangeArrowheads="1"/>
          </p:cNvPicPr>
          <p:nvPr/>
        </p:nvPicPr>
        <p:blipFill>
          <a:blip r:embed="rId9"/>
          <a:srcRect/>
          <a:stretch>
            <a:fillRect/>
          </a:stretch>
        </p:blipFill>
        <p:spPr bwMode="auto">
          <a:xfrm>
            <a:off x="2117725" y="2478088"/>
            <a:ext cx="914400" cy="508000"/>
          </a:xfrm>
          <a:prstGeom prst="rect">
            <a:avLst/>
          </a:prstGeom>
          <a:noFill/>
          <a:ln w="9525">
            <a:noFill/>
            <a:miter lim="800000"/>
            <a:headEnd/>
            <a:tailEnd/>
          </a:ln>
        </p:spPr>
      </p:pic>
      <p:sp>
        <p:nvSpPr>
          <p:cNvPr id="21524" name="テキスト ボックス 25"/>
          <p:cNvSpPr txBox="1">
            <a:spLocks noChangeArrowheads="1"/>
          </p:cNvSpPr>
          <p:nvPr/>
        </p:nvSpPr>
        <p:spPr bwMode="auto">
          <a:xfrm>
            <a:off x="193675" y="4972050"/>
            <a:ext cx="1314450" cy="307975"/>
          </a:xfrm>
          <a:prstGeom prst="rect">
            <a:avLst/>
          </a:prstGeom>
          <a:noFill/>
          <a:ln w="9525">
            <a:noFill/>
            <a:miter lim="800000"/>
            <a:headEnd/>
            <a:tailEnd/>
          </a:ln>
        </p:spPr>
        <p:txBody>
          <a:bodyPr>
            <a:prstTxWarp prst="textNoShape">
              <a:avLst/>
            </a:prstTxWarp>
            <a:spAutoFit/>
          </a:bodyPr>
          <a:lstStyle/>
          <a:p>
            <a:r>
              <a:rPr lang="ja-JP" altLang="en-US" sz="1400" dirty="0"/>
              <a:t>以上まとめて、</a:t>
            </a:r>
            <a:endParaRPr lang="en-US" altLang="ja-JP" sz="1400" dirty="0"/>
          </a:p>
        </p:txBody>
      </p:sp>
      <p:sp>
        <p:nvSpPr>
          <p:cNvPr id="21525" name="テキスト ボックス 27"/>
          <p:cNvSpPr txBox="1">
            <a:spLocks noChangeArrowheads="1"/>
          </p:cNvSpPr>
          <p:nvPr/>
        </p:nvSpPr>
        <p:spPr bwMode="auto">
          <a:xfrm>
            <a:off x="193675" y="5589588"/>
            <a:ext cx="3832225" cy="338137"/>
          </a:xfrm>
          <a:prstGeom prst="rect">
            <a:avLst/>
          </a:prstGeom>
          <a:noFill/>
          <a:ln w="9525">
            <a:noFill/>
            <a:miter lim="800000"/>
            <a:headEnd/>
            <a:tailEnd/>
          </a:ln>
        </p:spPr>
        <p:txBody>
          <a:bodyPr>
            <a:prstTxWarp prst="textNoShape">
              <a:avLst/>
            </a:prstTxWarp>
            <a:spAutoFit/>
          </a:bodyPr>
          <a:lstStyle/>
          <a:p>
            <a:r>
              <a:rPr lang="ja-JP" altLang="en-US" sz="1600">
                <a:solidFill>
                  <a:srgbClr val="1A189B"/>
                </a:solidFill>
                <a:ea typeface="ＭＳ ゴシック" charset="-128"/>
                <a:cs typeface="ＭＳ ゴシック" charset="-128"/>
              </a:rPr>
              <a:t>時間当たりの崩壊量は微分して、</a:t>
            </a:r>
            <a:endParaRPr lang="ja-JP" altLang="en-US" sz="1600"/>
          </a:p>
        </p:txBody>
      </p:sp>
      <p:pic>
        <p:nvPicPr>
          <p:cNvPr id="21526" name="図 29"/>
          <p:cNvPicPr>
            <a:picLocks noChangeAspect="1"/>
          </p:cNvPicPr>
          <p:nvPr/>
        </p:nvPicPr>
        <p:blipFill>
          <a:blip r:embed="rId10"/>
          <a:srcRect/>
          <a:stretch>
            <a:fillRect/>
          </a:stretch>
        </p:blipFill>
        <p:spPr bwMode="auto">
          <a:xfrm>
            <a:off x="1406525" y="5927725"/>
            <a:ext cx="2640013" cy="804863"/>
          </a:xfrm>
          <a:prstGeom prst="rect">
            <a:avLst/>
          </a:prstGeom>
          <a:noFill/>
          <a:ln w="9525">
            <a:noFill/>
            <a:miter lim="800000"/>
            <a:headEnd/>
            <a:tailEnd/>
          </a:ln>
        </p:spPr>
      </p:pic>
      <p:graphicFrame>
        <p:nvGraphicFramePr>
          <p:cNvPr id="21506" name="Object 2"/>
          <p:cNvGraphicFramePr>
            <a:graphicFrameLocks noChangeAspect="1"/>
          </p:cNvGraphicFramePr>
          <p:nvPr/>
        </p:nvGraphicFramePr>
        <p:xfrm>
          <a:off x="3530600" y="393700"/>
          <a:ext cx="5613400" cy="1219200"/>
        </p:xfrm>
        <a:graphic>
          <a:graphicData uri="http://schemas.openxmlformats.org/presentationml/2006/ole">
            <mc:AlternateContent xmlns:mc="http://schemas.openxmlformats.org/markup-compatibility/2006">
              <mc:Choice xmlns:v="urn:schemas-microsoft-com:vml" Requires="v">
                <p:oleObj spid="_x0000_s21559" name="文書" r:id="rId11" imgW="22450794" imgH="4876190" progId="Word.Document.12">
                  <p:link updateAutomatic="1"/>
                </p:oleObj>
              </mc:Choice>
              <mc:Fallback>
                <p:oleObj name="文書" r:id="rId11" imgW="22450794" imgH="4876190" progId="Word.Document.12">
                  <p:link updateAutomatic="1"/>
                  <p:pic>
                    <p:nvPicPr>
                      <p:cNvPr id="0" name="Picture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30600" y="393700"/>
                        <a:ext cx="5613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21527" name="図 35"/>
          <p:cNvPicPr>
            <a:picLocks noChangeAspect="1" noChangeArrowheads="1"/>
          </p:cNvPicPr>
          <p:nvPr/>
        </p:nvPicPr>
        <p:blipFill>
          <a:blip r:embed="rId13"/>
          <a:srcRect/>
          <a:stretch>
            <a:fillRect/>
          </a:stretch>
        </p:blipFill>
        <p:spPr bwMode="auto">
          <a:xfrm>
            <a:off x="4956175" y="2279650"/>
            <a:ext cx="3217863" cy="587375"/>
          </a:xfrm>
          <a:prstGeom prst="rect">
            <a:avLst/>
          </a:prstGeom>
          <a:noFill/>
          <a:ln w="9525">
            <a:noFill/>
            <a:miter lim="800000"/>
            <a:headEnd/>
            <a:tailEnd/>
          </a:ln>
        </p:spPr>
      </p:pic>
      <p:pic>
        <p:nvPicPr>
          <p:cNvPr id="21528" name="図 36"/>
          <p:cNvPicPr>
            <a:picLocks noChangeAspect="1" noChangeArrowheads="1"/>
          </p:cNvPicPr>
          <p:nvPr/>
        </p:nvPicPr>
        <p:blipFill>
          <a:blip r:embed="rId14"/>
          <a:srcRect/>
          <a:stretch>
            <a:fillRect/>
          </a:stretch>
        </p:blipFill>
        <p:spPr bwMode="auto">
          <a:xfrm>
            <a:off x="4805363" y="2905125"/>
            <a:ext cx="3551237" cy="538163"/>
          </a:xfrm>
          <a:prstGeom prst="rect">
            <a:avLst/>
          </a:prstGeom>
          <a:noFill/>
          <a:ln w="9525">
            <a:noFill/>
            <a:miter lim="800000"/>
            <a:headEnd/>
            <a:tailEnd/>
          </a:ln>
        </p:spPr>
      </p:pic>
      <p:pic>
        <p:nvPicPr>
          <p:cNvPr id="21529" name="図 37"/>
          <p:cNvPicPr>
            <a:picLocks noChangeAspect="1" noChangeArrowheads="1"/>
          </p:cNvPicPr>
          <p:nvPr/>
        </p:nvPicPr>
        <p:blipFill>
          <a:blip r:embed="rId15"/>
          <a:srcRect/>
          <a:stretch>
            <a:fillRect/>
          </a:stretch>
        </p:blipFill>
        <p:spPr bwMode="auto">
          <a:xfrm>
            <a:off x="5694363" y="3392488"/>
            <a:ext cx="1054100" cy="430212"/>
          </a:xfrm>
          <a:prstGeom prst="rect">
            <a:avLst/>
          </a:prstGeom>
          <a:noFill/>
          <a:ln w="9525">
            <a:noFill/>
            <a:miter lim="800000"/>
            <a:headEnd/>
            <a:tailEnd/>
          </a:ln>
        </p:spPr>
      </p:pic>
      <p:pic>
        <p:nvPicPr>
          <p:cNvPr id="21530" name="図 38"/>
          <p:cNvPicPr>
            <a:picLocks noChangeAspect="1" noChangeArrowheads="1"/>
          </p:cNvPicPr>
          <p:nvPr/>
        </p:nvPicPr>
        <p:blipFill>
          <a:blip r:embed="rId16"/>
          <a:srcRect/>
          <a:stretch>
            <a:fillRect/>
          </a:stretch>
        </p:blipFill>
        <p:spPr bwMode="auto">
          <a:xfrm>
            <a:off x="4826000" y="3590925"/>
            <a:ext cx="3055938" cy="544513"/>
          </a:xfrm>
          <a:prstGeom prst="rect">
            <a:avLst/>
          </a:prstGeom>
          <a:noFill/>
          <a:ln w="9525">
            <a:noFill/>
            <a:miter lim="800000"/>
            <a:headEnd/>
            <a:tailEnd/>
          </a:ln>
        </p:spPr>
      </p:pic>
      <p:sp>
        <p:nvSpPr>
          <p:cNvPr id="21531" name="テキスト ボックス 42"/>
          <p:cNvSpPr txBox="1">
            <a:spLocks noChangeArrowheads="1"/>
          </p:cNvSpPr>
          <p:nvPr/>
        </p:nvSpPr>
        <p:spPr bwMode="auto">
          <a:xfrm>
            <a:off x="4260850" y="5280025"/>
            <a:ext cx="4883150" cy="338138"/>
          </a:xfrm>
          <a:prstGeom prst="rect">
            <a:avLst/>
          </a:prstGeom>
          <a:noFill/>
          <a:ln w="9525">
            <a:noFill/>
            <a:miter lim="800000"/>
            <a:headEnd/>
            <a:tailEnd/>
          </a:ln>
        </p:spPr>
        <p:txBody>
          <a:bodyPr>
            <a:prstTxWarp prst="textNoShape">
              <a:avLst/>
            </a:prstTxWarp>
            <a:spAutoFit/>
          </a:bodyPr>
          <a:lstStyle/>
          <a:p>
            <a:r>
              <a:rPr lang="ja-JP" altLang="en-US" sz="1600">
                <a:solidFill>
                  <a:srgbClr val="008000"/>
                </a:solidFill>
              </a:rPr>
              <a:t>減弱係数：</a:t>
            </a:r>
            <a:r>
              <a:rPr lang="en-US" altLang="ja-JP" sz="1600">
                <a:solidFill>
                  <a:srgbClr val="008000"/>
                </a:solidFill>
              </a:rPr>
              <a:t>μ</a:t>
            </a:r>
            <a:r>
              <a:rPr lang="en-US" altLang="ja-JP" sz="1600" i="1">
                <a:solidFill>
                  <a:srgbClr val="008000"/>
                </a:solidFill>
                <a:sym typeface="Symbol" charset="2"/>
              </a:rPr>
              <a:t> </a:t>
            </a:r>
            <a:r>
              <a:rPr lang="en-US" altLang="ja-JP" sz="1600">
                <a:solidFill>
                  <a:srgbClr val="008000"/>
                </a:solidFill>
              </a:rPr>
              <a:t>[cm</a:t>
            </a:r>
            <a:r>
              <a:rPr lang="en-US" altLang="ja-JP" sz="1600" baseline="30000">
                <a:solidFill>
                  <a:srgbClr val="008000"/>
                </a:solidFill>
              </a:rPr>
              <a:t>-1</a:t>
            </a:r>
            <a:r>
              <a:rPr lang="en-US" altLang="ja-JP" sz="1600">
                <a:solidFill>
                  <a:srgbClr val="008000"/>
                </a:solidFill>
              </a:rPr>
              <a:t>]:</a:t>
            </a:r>
            <a:r>
              <a:rPr lang="ja-JP" altLang="en-US" sz="1600">
                <a:solidFill>
                  <a:srgbClr val="008000"/>
                </a:solidFill>
              </a:rPr>
              <a:t>実際の空間的な厚さ</a:t>
            </a:r>
            <a:endParaRPr lang="ja-JP" altLang="en-US" sz="1600"/>
          </a:p>
        </p:txBody>
      </p:sp>
      <p:sp>
        <p:nvSpPr>
          <p:cNvPr id="21532" name="テキスト ボックス 43"/>
          <p:cNvSpPr txBox="1">
            <a:spLocks noChangeArrowheads="1"/>
          </p:cNvSpPr>
          <p:nvPr/>
        </p:nvSpPr>
        <p:spPr bwMode="auto">
          <a:xfrm>
            <a:off x="4260850" y="5589588"/>
            <a:ext cx="4883150" cy="338137"/>
          </a:xfrm>
          <a:prstGeom prst="rect">
            <a:avLst/>
          </a:prstGeom>
          <a:noFill/>
          <a:ln w="9525">
            <a:noFill/>
            <a:miter lim="800000"/>
            <a:headEnd/>
            <a:tailEnd/>
          </a:ln>
        </p:spPr>
        <p:txBody>
          <a:bodyPr>
            <a:prstTxWarp prst="textNoShape">
              <a:avLst/>
            </a:prstTxWarp>
            <a:spAutoFit/>
          </a:bodyPr>
          <a:lstStyle/>
          <a:p>
            <a:r>
              <a:rPr lang="ja-JP" altLang="en-US" sz="1600">
                <a:solidFill>
                  <a:srgbClr val="FF0000"/>
                </a:solidFill>
              </a:rPr>
              <a:t>質量減弱係数：</a:t>
            </a:r>
            <a:r>
              <a:rPr lang="en-US" altLang="ja-JP" sz="1600">
                <a:solidFill>
                  <a:srgbClr val="FF0000"/>
                </a:solidFill>
              </a:rPr>
              <a:t>μ</a:t>
            </a:r>
            <a:r>
              <a:rPr lang="en-US" altLang="ja-JP" sz="1600" baseline="30000">
                <a:solidFill>
                  <a:srgbClr val="FF0000"/>
                </a:solidFill>
              </a:rPr>
              <a:t>m</a:t>
            </a:r>
            <a:r>
              <a:rPr lang="en-US" altLang="ja-JP" sz="1600">
                <a:solidFill>
                  <a:srgbClr val="FF0000"/>
                </a:solidFill>
              </a:rPr>
              <a:t>[cm</a:t>
            </a:r>
            <a:r>
              <a:rPr lang="en-US" altLang="ja-JP" sz="1600" baseline="30000">
                <a:solidFill>
                  <a:srgbClr val="FF0000"/>
                </a:solidFill>
              </a:rPr>
              <a:t>2</a:t>
            </a:r>
            <a:r>
              <a:rPr lang="en-US" altLang="ja-JP" sz="1600">
                <a:solidFill>
                  <a:srgbClr val="FF0000"/>
                </a:solidFill>
              </a:rPr>
              <a:t>/g]</a:t>
            </a:r>
            <a:r>
              <a:rPr lang="ja-JP" altLang="en-US" sz="1600">
                <a:solidFill>
                  <a:srgbClr val="FF0000"/>
                </a:solidFill>
              </a:rPr>
              <a:t>：近似的に遮蔽物に依らない</a:t>
            </a:r>
          </a:p>
        </p:txBody>
      </p:sp>
      <p:sp>
        <p:nvSpPr>
          <p:cNvPr id="21533" name="テキスト ボックス 44"/>
          <p:cNvSpPr txBox="1">
            <a:spLocks noChangeArrowheads="1"/>
          </p:cNvSpPr>
          <p:nvPr/>
        </p:nvSpPr>
        <p:spPr bwMode="auto">
          <a:xfrm>
            <a:off x="4956175" y="5927725"/>
            <a:ext cx="1506538" cy="339725"/>
          </a:xfrm>
          <a:prstGeom prst="rect">
            <a:avLst/>
          </a:prstGeom>
          <a:noFill/>
          <a:ln w="9525">
            <a:noFill/>
            <a:miter lim="800000"/>
            <a:headEnd/>
            <a:tailEnd/>
          </a:ln>
        </p:spPr>
        <p:txBody>
          <a:bodyPr>
            <a:prstTxWarp prst="textNoShape">
              <a:avLst/>
            </a:prstTxWarp>
            <a:spAutoFit/>
          </a:bodyPr>
          <a:lstStyle/>
          <a:p>
            <a:r>
              <a:rPr lang="ja-JP" altLang="en-US" sz="1600"/>
              <a:t>密度：</a:t>
            </a:r>
            <a:r>
              <a:rPr lang="en-US" altLang="ja-JP" sz="1600">
                <a:sym typeface="Symbol" charset="2"/>
              </a:rPr>
              <a:t>ρ </a:t>
            </a:r>
            <a:r>
              <a:rPr lang="en-US" altLang="ja-JP" sz="1600"/>
              <a:t>[g/cm</a:t>
            </a:r>
            <a:r>
              <a:rPr lang="en-US" altLang="ja-JP" sz="1600" baseline="30000"/>
              <a:t>3</a:t>
            </a:r>
            <a:r>
              <a:rPr lang="en-US" altLang="ja-JP" sz="1600"/>
              <a:t>]</a:t>
            </a:r>
            <a:r>
              <a:rPr lang="ja-JP" sz="1600"/>
              <a:t> </a:t>
            </a:r>
            <a:endParaRPr lang="ja-JP" altLang="en-US" sz="1600"/>
          </a:p>
        </p:txBody>
      </p:sp>
      <p:sp>
        <p:nvSpPr>
          <p:cNvPr id="21534" name="テキスト ボックス 45"/>
          <p:cNvSpPr txBox="1">
            <a:spLocks noChangeArrowheads="1"/>
          </p:cNvSpPr>
          <p:nvPr/>
        </p:nvSpPr>
        <p:spPr bwMode="auto">
          <a:xfrm>
            <a:off x="4956175" y="6265863"/>
            <a:ext cx="2720975" cy="338137"/>
          </a:xfrm>
          <a:prstGeom prst="rect">
            <a:avLst/>
          </a:prstGeom>
          <a:noFill/>
          <a:ln w="9525">
            <a:noFill/>
            <a:miter lim="800000"/>
            <a:headEnd/>
            <a:tailEnd/>
          </a:ln>
        </p:spPr>
        <p:txBody>
          <a:bodyPr>
            <a:prstTxWarp prst="textNoShape">
              <a:avLst/>
            </a:prstTxWarp>
            <a:spAutoFit/>
          </a:bodyPr>
          <a:lstStyle/>
          <a:p>
            <a:r>
              <a:rPr lang="en-US" altLang="ja-JP" sz="1600"/>
              <a:t>μ[cm</a:t>
            </a:r>
            <a:r>
              <a:rPr lang="en-US" altLang="ja-JP" sz="1600" baseline="30000"/>
              <a:t>-1</a:t>
            </a:r>
            <a:r>
              <a:rPr lang="en-US" altLang="ja-JP" sz="1600"/>
              <a:t>]= </a:t>
            </a:r>
            <a:r>
              <a:rPr lang="en-US" altLang="ja-JP" sz="1600">
                <a:sym typeface="Symbol" charset="2"/>
              </a:rPr>
              <a:t>ρ </a:t>
            </a:r>
            <a:r>
              <a:rPr lang="en-US" altLang="ja-JP" sz="1600"/>
              <a:t>[g/cm</a:t>
            </a:r>
            <a:r>
              <a:rPr lang="en-US" altLang="ja-JP" sz="1600" baseline="30000"/>
              <a:t>3</a:t>
            </a:r>
            <a:r>
              <a:rPr lang="en-US" altLang="ja-JP" sz="1600"/>
              <a:t>] μ</a:t>
            </a:r>
            <a:r>
              <a:rPr lang="en-US" altLang="ja-JP" sz="1600" baseline="30000"/>
              <a:t>m</a:t>
            </a:r>
            <a:r>
              <a:rPr lang="en-US" altLang="ja-JP" sz="1600"/>
              <a:t>[cm</a:t>
            </a:r>
            <a:r>
              <a:rPr lang="en-US" altLang="ja-JP" sz="1600" baseline="30000"/>
              <a:t>2</a:t>
            </a:r>
            <a:r>
              <a:rPr lang="en-US" altLang="ja-JP" sz="1600"/>
              <a:t>/g]</a:t>
            </a:r>
            <a:r>
              <a:rPr lang="ja-JP" sz="1600"/>
              <a:t> </a:t>
            </a:r>
            <a:endParaRPr lang="ja-JP" altLang="en-US" sz="1600"/>
          </a:p>
        </p:txBody>
      </p:sp>
      <p:sp>
        <p:nvSpPr>
          <p:cNvPr id="21535" name="テキスト ボックス 46"/>
          <p:cNvSpPr txBox="1">
            <a:spLocks noChangeArrowheads="1"/>
          </p:cNvSpPr>
          <p:nvPr/>
        </p:nvSpPr>
        <p:spPr bwMode="auto">
          <a:xfrm>
            <a:off x="4956175" y="4619625"/>
            <a:ext cx="3979863" cy="584200"/>
          </a:xfrm>
          <a:prstGeom prst="rect">
            <a:avLst/>
          </a:prstGeom>
          <a:noFill/>
          <a:ln w="9525">
            <a:noFill/>
            <a:miter lim="800000"/>
            <a:headEnd/>
            <a:tailEnd/>
          </a:ln>
        </p:spPr>
        <p:txBody>
          <a:bodyPr>
            <a:prstTxWarp prst="textNoShape">
              <a:avLst/>
            </a:prstTxWarp>
            <a:spAutoFit/>
          </a:bodyPr>
          <a:lstStyle/>
          <a:p>
            <a:r>
              <a:rPr lang="en-US" altLang="ja-JP" sz="1600" i="1">
                <a:latin typeface="Times New Roman" charset="0"/>
              </a:rPr>
              <a:t>x</a:t>
            </a:r>
            <a:r>
              <a:rPr lang="en-US" altLang="ja-JP" sz="1600" baseline="-25000">
                <a:latin typeface="Times New Roman" charset="0"/>
              </a:rPr>
              <a:t>1/2</a:t>
            </a:r>
            <a:r>
              <a:rPr lang="ja-JP" altLang="en-US" sz="1600">
                <a:latin typeface="Times New Roman" charset="0"/>
              </a:rPr>
              <a:t>が物質による減弱によって放射線が</a:t>
            </a:r>
            <a:r>
              <a:rPr lang="en-US" altLang="ja-JP" sz="1600">
                <a:latin typeface="Times New Roman" charset="0"/>
              </a:rPr>
              <a:t>1/2</a:t>
            </a:r>
          </a:p>
          <a:p>
            <a:r>
              <a:rPr lang="ja-JP" altLang="en-US" sz="1600">
                <a:latin typeface="Times New Roman" charset="0"/>
              </a:rPr>
              <a:t>となる半価層と言われる</a:t>
            </a:r>
          </a:p>
        </p:txBody>
      </p:sp>
      <p:sp>
        <p:nvSpPr>
          <p:cNvPr id="32" name="対角する 2 つの角を切り取った四角形 31"/>
          <p:cNvSpPr/>
          <p:nvPr/>
        </p:nvSpPr>
        <p:spPr>
          <a:xfrm>
            <a:off x="5118845" y="1558126"/>
            <a:ext cx="3055193" cy="709080"/>
          </a:xfrm>
          <a:prstGeom prst="snip2DiagRect">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defRPr/>
            </a:pPr>
            <a:r>
              <a:rPr lang="ja-JP" altLang="en-US" sz="20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5921" dir="2700000" sy="50000" kx="2115830" algn="bl" rotWithShape="0">
                    <a:srgbClr val="C0C0C0"/>
                  </a:outerShdw>
                </a:effectLst>
                <a:latin typeface="ＭＳ Ｐゴシック"/>
                <a:ea typeface="ＭＳ Ｐゴシック"/>
                <a:cs typeface="ＭＳ Ｐゴシック"/>
              </a:rPr>
              <a:t>物質による吸収で放射線が空間的に減弱</a:t>
            </a:r>
          </a:p>
          <a:p>
            <a:pPr algn="ctr">
              <a:defRPr/>
            </a:pPr>
            <a:endParaRPr lang="ja-JP" altLang="en-US" sz="1800" dirty="0"/>
          </a:p>
        </p:txBody>
      </p:sp>
      <p:pic>
        <p:nvPicPr>
          <p:cNvPr id="21537" name="図 35"/>
          <p:cNvPicPr>
            <a:picLocks noChangeAspect="1"/>
          </p:cNvPicPr>
          <p:nvPr/>
        </p:nvPicPr>
        <p:blipFill>
          <a:blip r:embed="rId17"/>
          <a:srcRect/>
          <a:stretch>
            <a:fillRect/>
          </a:stretch>
        </p:blipFill>
        <p:spPr bwMode="auto">
          <a:xfrm>
            <a:off x="5357813" y="3957638"/>
            <a:ext cx="1882775" cy="606425"/>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タイトル 1"/>
          <p:cNvSpPr>
            <a:spLocks noGrp="1"/>
          </p:cNvSpPr>
          <p:nvPr>
            <p:ph type="title"/>
          </p:nvPr>
        </p:nvSpPr>
        <p:spPr>
          <a:xfrm>
            <a:off x="457200" y="363538"/>
            <a:ext cx="8229600" cy="725487"/>
          </a:xfrm>
        </p:spPr>
        <p:txBody>
          <a:bodyPr/>
          <a:lstStyle/>
          <a:p>
            <a:r>
              <a:rPr lang="ja-JP" altLang="en-US" sz="2800">
                <a:solidFill>
                  <a:srgbClr val="FF0000"/>
                </a:solidFill>
              </a:rPr>
              <a:t>人体は</a:t>
            </a:r>
            <a:r>
              <a:rPr lang="en-US" altLang="ja-JP" sz="2800">
                <a:solidFill>
                  <a:srgbClr val="FF0000"/>
                </a:solidFill>
              </a:rPr>
              <a:t> </a:t>
            </a:r>
            <a:r>
              <a:rPr lang="en-US" altLang="ja-JP" sz="2800">
                <a:solidFill>
                  <a:srgbClr val="FF0000"/>
                </a:solidFill>
                <a:latin typeface="Times New Roman" charset="0"/>
              </a:rPr>
              <a:t>5kBq</a:t>
            </a:r>
            <a:r>
              <a:rPr lang="ja-JP" altLang="en-US">
                <a:solidFill>
                  <a:srgbClr val="FF0000"/>
                </a:solidFill>
              </a:rPr>
              <a:t>の放射体である</a:t>
            </a:r>
          </a:p>
        </p:txBody>
      </p:sp>
      <p:sp>
        <p:nvSpPr>
          <p:cNvPr id="23555" name="正方形/長方形 3"/>
          <p:cNvSpPr>
            <a:spLocks noChangeArrowheads="1"/>
          </p:cNvSpPr>
          <p:nvPr/>
        </p:nvSpPr>
        <p:spPr bwMode="auto">
          <a:xfrm>
            <a:off x="0" y="1089025"/>
            <a:ext cx="9144000" cy="954088"/>
          </a:xfrm>
          <a:prstGeom prst="rect">
            <a:avLst/>
          </a:prstGeom>
          <a:noFill/>
          <a:ln w="9525">
            <a:noFill/>
            <a:miter lim="800000"/>
            <a:headEnd/>
            <a:tailEnd/>
          </a:ln>
        </p:spPr>
        <p:txBody>
          <a:bodyPr>
            <a:prstTxWarp prst="textNoShape">
              <a:avLst/>
            </a:prstTxWarp>
            <a:spAutoFit/>
          </a:bodyPr>
          <a:lstStyle/>
          <a:p>
            <a:r>
              <a:rPr lang="ja-JP" altLang="en-US" sz="1400" b="1">
                <a:latin typeface="Georgia" charset="0"/>
              </a:rPr>
              <a:t>例題</a:t>
            </a:r>
            <a:r>
              <a:rPr lang="en-US" altLang="ja-JP" sz="1400" b="1">
                <a:latin typeface="Georgia" charset="0"/>
              </a:rPr>
              <a:t>]</a:t>
            </a:r>
            <a:r>
              <a:rPr lang="ja-JP" altLang="en-US" sz="1400" b="1">
                <a:latin typeface="Georgia" charset="0"/>
              </a:rPr>
              <a:t>　カリウム：</a:t>
            </a:r>
            <a:r>
              <a:rPr lang="en-US" altLang="ja-JP" sz="1400" b="1">
                <a:latin typeface="Georgia" charset="0"/>
              </a:rPr>
              <a:t>K</a:t>
            </a:r>
            <a:r>
              <a:rPr lang="ja-JP" altLang="en-US" sz="1400" b="1">
                <a:latin typeface="Georgia" charset="0"/>
              </a:rPr>
              <a:t>は人体の必須元素であり、平均的に体重の</a:t>
            </a:r>
            <a:r>
              <a:rPr lang="en-US" altLang="ja-JP" sz="1400" b="1">
                <a:latin typeface="Georgia" charset="0"/>
              </a:rPr>
              <a:t>0.35%</a:t>
            </a:r>
            <a:r>
              <a:rPr lang="ja-JP" altLang="en-US" sz="1400" b="1">
                <a:latin typeface="Georgia" charset="0"/>
              </a:rPr>
              <a:t>存在している。カリウムは安定な</a:t>
            </a:r>
            <a:r>
              <a:rPr lang="en-US" altLang="ja-JP" sz="1400" b="1" baseline="30000">
                <a:latin typeface="Georgia" charset="0"/>
              </a:rPr>
              <a:t>39</a:t>
            </a:r>
            <a:r>
              <a:rPr lang="en-US" altLang="ja-JP" sz="1400" b="1">
                <a:latin typeface="Georgia" charset="0"/>
              </a:rPr>
              <a:t>K</a:t>
            </a:r>
            <a:r>
              <a:rPr lang="ja-JP" altLang="en-US" sz="1400" b="1">
                <a:latin typeface="Georgia" charset="0"/>
              </a:rPr>
              <a:t>がほとんどであるが、カリウムには半減期（</a:t>
            </a:r>
            <a:r>
              <a:rPr lang="en-US" altLang="ja-JP" sz="1400" b="1">
                <a:latin typeface="Georgia" charset="0"/>
              </a:rPr>
              <a:t>t</a:t>
            </a:r>
            <a:r>
              <a:rPr lang="en-US" altLang="ja-JP" sz="1400" b="1" baseline="-25000">
                <a:latin typeface="Georgia" charset="0"/>
              </a:rPr>
              <a:t>1/2</a:t>
            </a:r>
            <a:r>
              <a:rPr lang="ja-JP" altLang="en-US" sz="1400" b="1">
                <a:latin typeface="Georgia" charset="0"/>
              </a:rPr>
              <a:t>）が</a:t>
            </a:r>
            <a:r>
              <a:rPr lang="en-US" altLang="ja-JP" sz="1400" b="1">
                <a:latin typeface="Georgia" charset="0"/>
              </a:rPr>
              <a:t>12</a:t>
            </a:r>
            <a:r>
              <a:rPr lang="ja-JP" altLang="en-US" sz="1400" b="1">
                <a:latin typeface="Georgia" charset="0"/>
              </a:rPr>
              <a:t>億</a:t>
            </a:r>
            <a:r>
              <a:rPr lang="en-US" altLang="ja-JP" sz="1400" b="1">
                <a:latin typeface="Georgia" charset="0"/>
              </a:rPr>
              <a:t>8000</a:t>
            </a:r>
            <a:r>
              <a:rPr lang="ja-JP" altLang="en-US" sz="1400" b="1">
                <a:latin typeface="Georgia" charset="0"/>
              </a:rPr>
              <a:t>万年の放射性核種</a:t>
            </a:r>
            <a:r>
              <a:rPr lang="en-US" altLang="ja-JP" sz="1400" b="1" baseline="30000">
                <a:latin typeface="Georgia" charset="0"/>
              </a:rPr>
              <a:t>40</a:t>
            </a:r>
            <a:r>
              <a:rPr lang="en-US" altLang="ja-JP" sz="1400" b="1">
                <a:latin typeface="Georgia" charset="0"/>
              </a:rPr>
              <a:t>K</a:t>
            </a:r>
            <a:r>
              <a:rPr lang="ja-JP" altLang="en-US" sz="1400" b="1">
                <a:latin typeface="Georgia" charset="0"/>
              </a:rPr>
              <a:t>が</a:t>
            </a:r>
            <a:r>
              <a:rPr lang="en-US" altLang="ja-JP" sz="1400" b="1">
                <a:latin typeface="Georgia" charset="0"/>
              </a:rPr>
              <a:t>0.0117%</a:t>
            </a:r>
            <a:r>
              <a:rPr lang="ja-JP" altLang="en-US" sz="1400" b="1">
                <a:latin typeface="Georgia" charset="0"/>
              </a:rPr>
              <a:t>含まれている。放射性核種</a:t>
            </a:r>
            <a:r>
              <a:rPr lang="en-US" altLang="ja-JP" sz="1400" b="1" baseline="30000">
                <a:latin typeface="Georgia" charset="0"/>
              </a:rPr>
              <a:t>40</a:t>
            </a:r>
            <a:r>
              <a:rPr lang="en-US" altLang="ja-JP" sz="1400" b="1">
                <a:latin typeface="Georgia" charset="0"/>
              </a:rPr>
              <a:t>K</a:t>
            </a:r>
            <a:r>
              <a:rPr lang="ja-JP" altLang="en-US" sz="1400" b="1">
                <a:latin typeface="Georgia" charset="0"/>
              </a:rPr>
              <a:t>は崩壊すると、前の図に示されるように、ベータマイナス崩壊で電子を放出するか、或いはベータプラス崩壊し引き続くガンマ崩壊で</a:t>
            </a:r>
            <a:r>
              <a:rPr lang="en-US" altLang="ja-JP" sz="1400" b="1">
                <a:latin typeface="Georgia" charset="0"/>
              </a:rPr>
              <a:t>1.460MeV</a:t>
            </a:r>
            <a:r>
              <a:rPr lang="ja-JP" altLang="en-US" sz="1400" b="1">
                <a:latin typeface="Georgia" charset="0"/>
              </a:rPr>
              <a:t>のガンマ線を放出する。体重</a:t>
            </a:r>
            <a:r>
              <a:rPr lang="en-US" altLang="ja-JP" sz="1400" b="1">
                <a:latin typeface="Georgia" charset="0"/>
              </a:rPr>
              <a:t>50kg</a:t>
            </a:r>
            <a:r>
              <a:rPr lang="ja-JP" altLang="en-US" sz="1400" b="1">
                <a:latin typeface="Georgia" charset="0"/>
              </a:rPr>
              <a:t>の</a:t>
            </a:r>
            <a:r>
              <a:rPr lang="en-US" sz="1400" b="1">
                <a:latin typeface="Georgia" charset="0"/>
              </a:rPr>
              <a:t>人体の</a:t>
            </a:r>
            <a:r>
              <a:rPr lang="ja-JP" altLang="en-US" sz="1400" b="1">
                <a:latin typeface="Georgia" charset="0"/>
              </a:rPr>
              <a:t>１秒間の崩壊量を計算してみよう。</a:t>
            </a:r>
          </a:p>
        </p:txBody>
      </p:sp>
      <p:sp>
        <p:nvSpPr>
          <p:cNvPr id="23556" name="正方形/長方形 4"/>
          <p:cNvSpPr>
            <a:spLocks noChangeArrowheads="1"/>
          </p:cNvSpPr>
          <p:nvPr/>
        </p:nvSpPr>
        <p:spPr bwMode="auto">
          <a:xfrm>
            <a:off x="0" y="2200275"/>
            <a:ext cx="7835900" cy="2800350"/>
          </a:xfrm>
          <a:prstGeom prst="rect">
            <a:avLst/>
          </a:prstGeom>
          <a:noFill/>
          <a:ln w="9525">
            <a:noFill/>
            <a:miter lim="800000"/>
            <a:headEnd/>
            <a:tailEnd/>
          </a:ln>
        </p:spPr>
        <p:txBody>
          <a:bodyPr>
            <a:prstTxWarp prst="textNoShape">
              <a:avLst/>
            </a:prstTxWarp>
            <a:spAutoFit/>
          </a:bodyPr>
          <a:lstStyle/>
          <a:p>
            <a:r>
              <a:rPr lang="en-US" altLang="ja-JP" sz="1600" b="1">
                <a:solidFill>
                  <a:srgbClr val="000090"/>
                </a:solidFill>
                <a:latin typeface="Georgia" charset="0"/>
              </a:rPr>
              <a:t>[</a:t>
            </a:r>
            <a:r>
              <a:rPr lang="ja-JP" altLang="en-US" sz="1600" b="1">
                <a:solidFill>
                  <a:srgbClr val="000090"/>
                </a:solidFill>
                <a:latin typeface="Georgia" charset="0"/>
              </a:rPr>
              <a:t>解答</a:t>
            </a:r>
            <a:r>
              <a:rPr lang="de-DE" altLang="ja-JP" sz="1600" b="1">
                <a:solidFill>
                  <a:srgbClr val="000090"/>
                </a:solidFill>
                <a:latin typeface="Georgia" charset="0"/>
              </a:rPr>
              <a:t>]</a:t>
            </a:r>
          </a:p>
          <a:p>
            <a:r>
              <a:rPr lang="ja-JP" altLang="en-US" sz="1600" b="1">
                <a:solidFill>
                  <a:srgbClr val="000090"/>
                </a:solidFill>
                <a:latin typeface="Georgia" charset="0"/>
              </a:rPr>
              <a:t>（１）</a:t>
            </a:r>
            <a:r>
              <a:rPr lang="en-US" altLang="ja-JP" sz="1600" b="1">
                <a:solidFill>
                  <a:srgbClr val="000090"/>
                </a:solidFill>
                <a:latin typeface="Georgia" charset="0"/>
              </a:rPr>
              <a:t>50kg</a:t>
            </a:r>
            <a:r>
              <a:rPr lang="ja-JP" altLang="en-US" sz="1600" b="1">
                <a:solidFill>
                  <a:srgbClr val="000090"/>
                </a:solidFill>
                <a:latin typeface="Georgia" charset="0"/>
              </a:rPr>
              <a:t>の人体に</a:t>
            </a:r>
            <a:r>
              <a:rPr lang="ja-JP" altLang="en-US" sz="1600" b="1">
                <a:solidFill>
                  <a:srgbClr val="000090"/>
                </a:solidFill>
                <a:latin typeface="Georgia" charset="0"/>
                <a:ea typeface="ＭＳ 明朝" charset="-128"/>
                <a:cs typeface="ＭＳ 明朝" charset="-128"/>
              </a:rPr>
              <a:t>含まれる全カリウム</a:t>
            </a:r>
            <a:r>
              <a:rPr lang="en-US" altLang="ja-JP" sz="1600" b="1">
                <a:solidFill>
                  <a:srgbClr val="000090"/>
                </a:solidFill>
                <a:latin typeface="Georgia" charset="0"/>
                <a:ea typeface="ＭＳ 明朝" charset="-128"/>
                <a:cs typeface="ＭＳ 明朝" charset="-128"/>
              </a:rPr>
              <a:t>(K)</a:t>
            </a:r>
            <a:r>
              <a:rPr lang="ja-JP" altLang="en-US" sz="1600" b="1">
                <a:solidFill>
                  <a:srgbClr val="000090"/>
                </a:solidFill>
                <a:latin typeface="Georgia" charset="0"/>
                <a:ea typeface="ＭＳ 明朝" charset="-128"/>
                <a:cs typeface="ＭＳ 明朝" charset="-128"/>
              </a:rPr>
              <a:t>の量は、</a:t>
            </a:r>
            <a:endParaRPr lang="en-US" altLang="ja-JP" sz="1600" b="1">
              <a:solidFill>
                <a:srgbClr val="000090"/>
              </a:solidFill>
              <a:latin typeface="Georgia" charset="0"/>
            </a:endParaRPr>
          </a:p>
          <a:p>
            <a:endParaRPr lang="en-US" altLang="ja-JP" sz="1600" b="1">
              <a:solidFill>
                <a:srgbClr val="000090"/>
              </a:solidFill>
              <a:latin typeface="Georgia" charset="0"/>
            </a:endParaRPr>
          </a:p>
          <a:p>
            <a:r>
              <a:rPr lang="ja-JP" altLang="en-US" sz="1600" b="1">
                <a:solidFill>
                  <a:srgbClr val="000090"/>
                </a:solidFill>
                <a:latin typeface="Georgia" charset="0"/>
              </a:rPr>
              <a:t>（２）この</a:t>
            </a:r>
            <a:r>
              <a:rPr lang="en-US" altLang="ja-JP" sz="1600" b="1">
                <a:solidFill>
                  <a:srgbClr val="000090"/>
                </a:solidFill>
                <a:latin typeface="Georgia" charset="0"/>
              </a:rPr>
              <a:t>175</a:t>
            </a:r>
            <a:r>
              <a:rPr lang="ja-JP" altLang="en-US" sz="1600" b="1">
                <a:solidFill>
                  <a:srgbClr val="000090"/>
                </a:solidFill>
                <a:latin typeface="Georgia" charset="0"/>
              </a:rPr>
              <a:t>グラムに含まれる放射性核種</a:t>
            </a:r>
            <a:r>
              <a:rPr lang="en-US" altLang="ja-JP" sz="1600" b="1" baseline="30000">
                <a:solidFill>
                  <a:srgbClr val="000090"/>
                </a:solidFill>
                <a:latin typeface="Georgia" charset="0"/>
              </a:rPr>
              <a:t>40</a:t>
            </a:r>
            <a:r>
              <a:rPr lang="en-US" altLang="ja-JP" sz="1600" b="1">
                <a:solidFill>
                  <a:srgbClr val="000090"/>
                </a:solidFill>
                <a:latin typeface="Georgia" charset="0"/>
              </a:rPr>
              <a:t>K</a:t>
            </a:r>
            <a:r>
              <a:rPr lang="ja-JP" altLang="en-US" sz="1600" b="1">
                <a:solidFill>
                  <a:srgbClr val="000090"/>
                </a:solidFill>
                <a:latin typeface="Georgia" charset="0"/>
              </a:rPr>
              <a:t>の量は、</a:t>
            </a:r>
            <a:endParaRPr lang="en-US" altLang="ja-JP" sz="1600" b="1">
              <a:solidFill>
                <a:srgbClr val="000090"/>
              </a:solidFill>
              <a:latin typeface="Georgia" charset="0"/>
            </a:endParaRPr>
          </a:p>
          <a:p>
            <a:endParaRPr lang="ja-JP" altLang="en-US" sz="1600" b="1">
              <a:solidFill>
                <a:srgbClr val="000090"/>
              </a:solidFill>
              <a:latin typeface="Georgia" charset="0"/>
            </a:endParaRPr>
          </a:p>
          <a:p>
            <a:r>
              <a:rPr lang="ja-JP" altLang="en-US" sz="1600" b="1">
                <a:solidFill>
                  <a:srgbClr val="000090"/>
                </a:solidFill>
                <a:latin typeface="Georgia" charset="0"/>
              </a:rPr>
              <a:t>（３）この</a:t>
            </a:r>
            <a:r>
              <a:rPr lang="en-US" altLang="ja-JP" sz="1600" b="1">
                <a:solidFill>
                  <a:srgbClr val="000090"/>
                </a:solidFill>
                <a:latin typeface="Georgia" charset="0"/>
              </a:rPr>
              <a:t>20.5</a:t>
            </a:r>
            <a:r>
              <a:rPr lang="ja-JP" altLang="en-US" sz="1600" b="1">
                <a:solidFill>
                  <a:srgbClr val="000090"/>
                </a:solidFill>
                <a:latin typeface="Georgia" charset="0"/>
              </a:rPr>
              <a:t>ミリグラムの放射性核種</a:t>
            </a:r>
            <a:r>
              <a:rPr lang="en-US" altLang="ja-JP" sz="1600" b="1" baseline="30000">
                <a:solidFill>
                  <a:srgbClr val="000090"/>
                </a:solidFill>
                <a:latin typeface="Georgia" charset="0"/>
              </a:rPr>
              <a:t>40</a:t>
            </a:r>
            <a:r>
              <a:rPr lang="en-US" altLang="ja-JP" sz="1600" b="1">
                <a:solidFill>
                  <a:srgbClr val="000090"/>
                </a:solidFill>
                <a:latin typeface="Georgia" charset="0"/>
              </a:rPr>
              <a:t>K</a:t>
            </a:r>
            <a:r>
              <a:rPr lang="ja-JP" altLang="en-US" sz="1600" b="1">
                <a:solidFill>
                  <a:srgbClr val="000090"/>
                </a:solidFill>
                <a:latin typeface="Georgia" charset="0"/>
              </a:rPr>
              <a:t>の数は、アボガドロ数を</a:t>
            </a:r>
            <a:r>
              <a:rPr lang="en-US" altLang="ja-JP" sz="1600" b="1">
                <a:solidFill>
                  <a:srgbClr val="000090"/>
                </a:solidFill>
                <a:latin typeface="Georgia" charset="0"/>
                <a:ea typeface="ＭＳ 明朝" charset="-128"/>
                <a:cs typeface="ＭＳ 明朝" charset="-128"/>
              </a:rPr>
              <a:t>6.0 x 10</a:t>
            </a:r>
            <a:r>
              <a:rPr lang="en-US" altLang="ja-JP" sz="1600" b="1" baseline="30000">
                <a:solidFill>
                  <a:srgbClr val="000090"/>
                </a:solidFill>
                <a:latin typeface="Georgia" charset="0"/>
                <a:ea typeface="ＭＳ 明朝" charset="-128"/>
                <a:cs typeface="ＭＳ 明朝" charset="-128"/>
              </a:rPr>
              <a:t>23</a:t>
            </a:r>
            <a:r>
              <a:rPr lang="en-US" altLang="ja-JP" sz="1600" b="1">
                <a:solidFill>
                  <a:srgbClr val="000090"/>
                </a:solidFill>
                <a:latin typeface="Georgia" charset="0"/>
                <a:ea typeface="ＭＳ 明朝" charset="-128"/>
                <a:cs typeface="ＭＳ 明朝" charset="-128"/>
              </a:rPr>
              <a:t> </a:t>
            </a:r>
            <a:r>
              <a:rPr lang="ja-JP" altLang="en-US" sz="1600" b="1">
                <a:solidFill>
                  <a:srgbClr val="000090"/>
                </a:solidFill>
                <a:latin typeface="Georgia" charset="0"/>
                <a:ea typeface="ＭＳ ゴシック" charset="-128"/>
                <a:cs typeface="ＭＳ ゴシック" charset="-128"/>
              </a:rPr>
              <a:t>として、</a:t>
            </a:r>
            <a:endParaRPr lang="en-US" altLang="ja-JP" sz="1600" b="1">
              <a:solidFill>
                <a:srgbClr val="000090"/>
              </a:solidFill>
              <a:latin typeface="Georgia" charset="0"/>
              <a:ea typeface="ＭＳ ゴシック" charset="-128"/>
              <a:cs typeface="ＭＳ ゴシック" charset="-128"/>
            </a:endParaRPr>
          </a:p>
          <a:p>
            <a:endParaRPr lang="en-US" altLang="ja-JP" sz="1600" b="1">
              <a:solidFill>
                <a:srgbClr val="000090"/>
              </a:solidFill>
              <a:latin typeface="Georgia" charset="0"/>
              <a:ea typeface="ＭＳ ゴシック" charset="-128"/>
              <a:cs typeface="ＭＳ ゴシック" charset="-128"/>
            </a:endParaRPr>
          </a:p>
          <a:p>
            <a:r>
              <a:rPr lang="ja-JP" altLang="en-US" sz="1600" b="1">
                <a:solidFill>
                  <a:srgbClr val="000090"/>
                </a:solidFill>
                <a:latin typeface="Georgia" charset="0"/>
              </a:rPr>
              <a:t>　</a:t>
            </a:r>
          </a:p>
          <a:p>
            <a:endParaRPr lang="en-US" altLang="ja-JP" sz="1600" b="1">
              <a:solidFill>
                <a:srgbClr val="000090"/>
              </a:solidFill>
              <a:latin typeface="Georgia" charset="0"/>
            </a:endParaRPr>
          </a:p>
          <a:p>
            <a:r>
              <a:rPr lang="ja-JP" altLang="en-US" sz="1600" b="1">
                <a:solidFill>
                  <a:srgbClr val="000090"/>
                </a:solidFill>
                <a:latin typeface="Georgia" charset="0"/>
              </a:rPr>
              <a:t>（４）ここで半減期：</a:t>
            </a:r>
            <a:r>
              <a:rPr lang="en-US" altLang="ja-JP" sz="1600" b="1">
                <a:solidFill>
                  <a:srgbClr val="000090"/>
                </a:solidFill>
                <a:latin typeface="Georgia" charset="0"/>
              </a:rPr>
              <a:t> 12</a:t>
            </a:r>
            <a:r>
              <a:rPr lang="ja-JP" altLang="en-US" sz="1600" b="1">
                <a:solidFill>
                  <a:srgbClr val="000090"/>
                </a:solidFill>
                <a:latin typeface="Georgia" charset="0"/>
              </a:rPr>
              <a:t>億</a:t>
            </a:r>
            <a:r>
              <a:rPr lang="en-US" altLang="ja-JP" sz="1600" b="1">
                <a:solidFill>
                  <a:srgbClr val="000090"/>
                </a:solidFill>
                <a:latin typeface="Georgia" charset="0"/>
              </a:rPr>
              <a:t>8000</a:t>
            </a:r>
            <a:r>
              <a:rPr lang="ja-JP" altLang="en-US" sz="1600" b="1">
                <a:solidFill>
                  <a:srgbClr val="000090"/>
                </a:solidFill>
                <a:latin typeface="Georgia" charset="0"/>
              </a:rPr>
              <a:t>万年を秒になおして、</a:t>
            </a:r>
            <a:endParaRPr lang="en-US" altLang="ja-JP" sz="1600" b="1">
              <a:solidFill>
                <a:srgbClr val="000090"/>
              </a:solidFill>
              <a:latin typeface="Georgia" charset="0"/>
            </a:endParaRPr>
          </a:p>
          <a:p>
            <a:r>
              <a:rPr lang="ja-JP" altLang="en-US" sz="1600" b="1">
                <a:solidFill>
                  <a:srgbClr val="000090"/>
                </a:solidFill>
                <a:latin typeface="Georgia" charset="0"/>
              </a:rPr>
              <a:t>１秒間の崩壊数</a:t>
            </a:r>
            <a:r>
              <a:rPr lang="en-US" altLang="ja-JP" sz="1600" b="1">
                <a:solidFill>
                  <a:srgbClr val="000090"/>
                </a:solidFill>
                <a:latin typeface="Georgia" charset="0"/>
              </a:rPr>
              <a:t>(Bq)</a:t>
            </a:r>
            <a:r>
              <a:rPr lang="ja-JP" altLang="en-US" sz="1600" b="1">
                <a:solidFill>
                  <a:srgbClr val="000090"/>
                </a:solidFill>
                <a:latin typeface="Georgia" charset="0"/>
              </a:rPr>
              <a:t>を求めると、</a:t>
            </a:r>
            <a:endParaRPr lang="ja-JP" altLang="en-US" sz="1600" b="1">
              <a:latin typeface="Georgia" charset="0"/>
            </a:endParaRPr>
          </a:p>
        </p:txBody>
      </p:sp>
      <p:pic>
        <p:nvPicPr>
          <p:cNvPr id="23557" name="図 6"/>
          <p:cNvPicPr>
            <a:picLocks noChangeAspect="1" noChangeArrowheads="1"/>
          </p:cNvPicPr>
          <p:nvPr/>
        </p:nvPicPr>
        <p:blipFill>
          <a:blip r:embed="rId3"/>
          <a:srcRect/>
          <a:stretch>
            <a:fillRect/>
          </a:stretch>
        </p:blipFill>
        <p:spPr bwMode="auto">
          <a:xfrm>
            <a:off x="4735513" y="2411413"/>
            <a:ext cx="2646362" cy="492125"/>
          </a:xfrm>
          <a:prstGeom prst="rect">
            <a:avLst/>
          </a:prstGeom>
          <a:noFill/>
          <a:ln w="9525">
            <a:noFill/>
            <a:miter lim="800000"/>
            <a:headEnd/>
            <a:tailEnd/>
          </a:ln>
        </p:spPr>
      </p:pic>
      <p:pic>
        <p:nvPicPr>
          <p:cNvPr id="23558" name="図 7"/>
          <p:cNvPicPr>
            <a:picLocks noChangeAspect="1" noChangeArrowheads="1"/>
          </p:cNvPicPr>
          <p:nvPr/>
        </p:nvPicPr>
        <p:blipFill>
          <a:blip r:embed="rId4"/>
          <a:srcRect/>
          <a:stretch>
            <a:fillRect/>
          </a:stretch>
        </p:blipFill>
        <p:spPr bwMode="auto">
          <a:xfrm>
            <a:off x="5176838" y="2903538"/>
            <a:ext cx="3509962" cy="544512"/>
          </a:xfrm>
          <a:prstGeom prst="rect">
            <a:avLst/>
          </a:prstGeom>
          <a:noFill/>
          <a:ln w="9525">
            <a:noFill/>
            <a:miter lim="800000"/>
            <a:headEnd/>
            <a:tailEnd/>
          </a:ln>
        </p:spPr>
      </p:pic>
      <p:pic>
        <p:nvPicPr>
          <p:cNvPr id="23559" name="図 8" descr="Eqn2.pict"/>
          <p:cNvPicPr>
            <a:picLocks noChangeAspect="1"/>
          </p:cNvPicPr>
          <p:nvPr/>
        </p:nvPicPr>
        <p:blipFill>
          <a:blip r:embed="rId5"/>
          <a:srcRect/>
          <a:stretch>
            <a:fillRect/>
          </a:stretch>
        </p:blipFill>
        <p:spPr bwMode="auto">
          <a:xfrm>
            <a:off x="3117850" y="3698875"/>
            <a:ext cx="3233738" cy="641350"/>
          </a:xfrm>
          <a:prstGeom prst="rect">
            <a:avLst/>
          </a:prstGeom>
          <a:noFill/>
          <a:ln w="9525">
            <a:noFill/>
            <a:miter lim="800000"/>
            <a:headEnd/>
            <a:tailEnd/>
          </a:ln>
        </p:spPr>
      </p:pic>
      <p:pic>
        <p:nvPicPr>
          <p:cNvPr id="23560" name="図 9" descr="数式 4"/>
          <p:cNvPicPr>
            <a:picLocks noChangeAspect="1" noChangeArrowheads="1"/>
          </p:cNvPicPr>
          <p:nvPr/>
        </p:nvPicPr>
        <p:blipFill>
          <a:blip r:embed="rId6"/>
          <a:srcRect/>
          <a:stretch>
            <a:fillRect/>
          </a:stretch>
        </p:blipFill>
        <p:spPr bwMode="auto">
          <a:xfrm>
            <a:off x="1130300" y="4800600"/>
            <a:ext cx="5945188" cy="701675"/>
          </a:xfrm>
          <a:prstGeom prst="rect">
            <a:avLst/>
          </a:prstGeom>
          <a:noFill/>
          <a:ln w="9525">
            <a:noFill/>
            <a:miter lim="800000"/>
            <a:headEnd/>
            <a:tailEnd/>
          </a:ln>
        </p:spPr>
      </p:pic>
      <p:sp>
        <p:nvSpPr>
          <p:cNvPr id="23561" name="正方形/長方形 12"/>
          <p:cNvSpPr>
            <a:spLocks noChangeArrowheads="1"/>
          </p:cNvSpPr>
          <p:nvPr/>
        </p:nvSpPr>
        <p:spPr bwMode="auto">
          <a:xfrm>
            <a:off x="0" y="5502275"/>
            <a:ext cx="9144000" cy="1322388"/>
          </a:xfrm>
          <a:prstGeom prst="rect">
            <a:avLst/>
          </a:prstGeom>
          <a:noFill/>
          <a:ln w="9525">
            <a:noFill/>
            <a:miter lim="800000"/>
            <a:headEnd/>
            <a:tailEnd/>
          </a:ln>
        </p:spPr>
        <p:txBody>
          <a:bodyPr>
            <a:prstTxWarp prst="textNoShape">
              <a:avLst/>
            </a:prstTxWarp>
            <a:spAutoFit/>
          </a:bodyPr>
          <a:lstStyle/>
          <a:p>
            <a:r>
              <a:rPr lang="ja-JP" altLang="en-US" sz="1600" b="1">
                <a:solidFill>
                  <a:srgbClr val="FF0000"/>
                </a:solidFill>
                <a:latin typeface="Georgia" charset="0"/>
              </a:rPr>
              <a:t>＜答え＞</a:t>
            </a:r>
            <a:r>
              <a:rPr lang="ja-JP" altLang="en-US" sz="1600" b="1">
                <a:latin typeface="Georgia" charset="0"/>
              </a:rPr>
              <a:t>体重</a:t>
            </a:r>
            <a:r>
              <a:rPr lang="en-US" altLang="ja-JP" sz="1600" b="1">
                <a:latin typeface="Georgia" charset="0"/>
              </a:rPr>
              <a:t>50kg</a:t>
            </a:r>
            <a:r>
              <a:rPr lang="ja-JP" altLang="en-US" sz="1600" b="1">
                <a:latin typeface="Georgia" charset="0"/>
              </a:rPr>
              <a:t>の人体は、毎秒</a:t>
            </a:r>
            <a:r>
              <a:rPr lang="en-US" altLang="ja-JP" sz="1600" b="1">
                <a:latin typeface="Georgia" charset="0"/>
              </a:rPr>
              <a:t>5223</a:t>
            </a:r>
            <a:r>
              <a:rPr lang="ja-JP" altLang="en-US" sz="1600" b="1">
                <a:latin typeface="Georgia" charset="0"/>
              </a:rPr>
              <a:t>個の放射線を出す放射体であり、人体組織１キログラム当たりに直すと、</a:t>
            </a:r>
            <a:r>
              <a:rPr lang="ja-JP" altLang="en-US" sz="1600" b="1">
                <a:solidFill>
                  <a:srgbClr val="FF0000"/>
                </a:solidFill>
                <a:latin typeface="Georgia" charset="0"/>
              </a:rPr>
              <a:t>人体は</a:t>
            </a:r>
            <a:r>
              <a:rPr lang="en-US" altLang="ja-JP" sz="1600" b="1">
                <a:solidFill>
                  <a:srgbClr val="FF0000"/>
                </a:solidFill>
                <a:latin typeface="Georgia" charset="0"/>
              </a:rPr>
              <a:t>〜100Bq/kg</a:t>
            </a:r>
            <a:r>
              <a:rPr lang="ja-JP" altLang="en-US" sz="1600" b="1">
                <a:solidFill>
                  <a:srgbClr val="FF0000"/>
                </a:solidFill>
                <a:latin typeface="Georgia" charset="0"/>
              </a:rPr>
              <a:t>の放射能を持つことになり、いろいろな場面ででてくる“国の基準“と同程度である。</a:t>
            </a:r>
            <a:r>
              <a:rPr lang="ja-JP" altLang="en-US" sz="1600" b="1">
                <a:latin typeface="Georgia" charset="0"/>
              </a:rPr>
              <a:t>放射性核種</a:t>
            </a:r>
            <a:r>
              <a:rPr lang="en-US" altLang="ja-JP" sz="1600" b="1" baseline="30000">
                <a:latin typeface="Georgia" charset="0"/>
              </a:rPr>
              <a:t>40</a:t>
            </a:r>
            <a:r>
              <a:rPr lang="en-US" altLang="ja-JP" sz="1600" b="1">
                <a:latin typeface="Georgia" charset="0"/>
              </a:rPr>
              <a:t>K</a:t>
            </a:r>
            <a:r>
              <a:rPr lang="ja-JP" altLang="en-US" sz="1600" b="1">
                <a:latin typeface="Georgia" charset="0"/>
              </a:rPr>
              <a:t>は</a:t>
            </a:r>
            <a:r>
              <a:rPr lang="en-US" altLang="ja-JP" sz="1600" b="1">
                <a:latin typeface="Georgia" charset="0"/>
              </a:rPr>
              <a:t>12</a:t>
            </a:r>
            <a:r>
              <a:rPr lang="ja-JP" altLang="en-US" sz="1600" b="1">
                <a:latin typeface="Georgia" charset="0"/>
              </a:rPr>
              <a:t>億</a:t>
            </a:r>
            <a:r>
              <a:rPr lang="en-US" altLang="ja-JP" sz="1600" b="1">
                <a:latin typeface="Georgia" charset="0"/>
              </a:rPr>
              <a:t>8000</a:t>
            </a:r>
            <a:r>
              <a:rPr lang="ja-JP" altLang="en-US" sz="1600" b="1">
                <a:latin typeface="Georgia" charset="0"/>
              </a:rPr>
              <a:t>万年の半減期を持ち、宇宙創生から約１０半減期が経過し約</a:t>
            </a:r>
            <a:r>
              <a:rPr lang="en-US" altLang="ja-JP" sz="1600" b="1">
                <a:latin typeface="Georgia" charset="0"/>
              </a:rPr>
              <a:t>1000</a:t>
            </a:r>
            <a:r>
              <a:rPr lang="ja-JP" altLang="en-US" sz="1600" b="1">
                <a:latin typeface="Georgia" charset="0"/>
              </a:rPr>
              <a:t>分の１に減少しているが、いまだにわれわれの体の中に宇宙創生時に起こった元素合成の名残があることは、大変に興味深い</a:t>
            </a:r>
          </a:p>
        </p:txBody>
      </p:sp>
      <p:pic>
        <p:nvPicPr>
          <p:cNvPr id="14" name="Picture 11"/>
          <p:cNvPicPr>
            <a:picLocks noChangeAspect="1" noChangeArrowheads="1"/>
          </p:cNvPicPr>
          <p:nvPr/>
        </p:nvPicPr>
        <p:blipFill>
          <a:blip r:embed="rId7"/>
          <a:srcRect/>
          <a:stretch>
            <a:fillRect/>
          </a:stretch>
        </p:blipFill>
        <p:spPr bwMode="auto">
          <a:xfrm>
            <a:off x="6351588" y="3698875"/>
            <a:ext cx="1484312" cy="1366838"/>
          </a:xfrm>
          <a:prstGeom prst="rect">
            <a:avLst/>
          </a:prstGeom>
          <a:noFill/>
          <a:ln w="9525">
            <a:noFill/>
            <a:miter lim="800000"/>
            <a:headEnd/>
            <a:tailEnd/>
          </a:ln>
        </p:spPr>
      </p:pic>
      <p:sp>
        <p:nvSpPr>
          <p:cNvPr id="11" name="フローチャート: せん孔テープ 10"/>
          <p:cNvSpPr/>
          <p:nvPr/>
        </p:nvSpPr>
        <p:spPr>
          <a:xfrm>
            <a:off x="7585075" y="3259138"/>
            <a:ext cx="1558925" cy="1541462"/>
          </a:xfrm>
          <a:prstGeom prst="flowChartPunchedTape">
            <a:avLst/>
          </a:prstGeom>
          <a:gradFill flip="none" rotWithShape="1">
            <a:gsLst>
              <a:gs pos="32000">
                <a:srgbClr val="FFFF00"/>
              </a:gs>
              <a:gs pos="86000">
                <a:srgbClr val="F349E3"/>
              </a:gs>
            </a:gsLst>
            <a:lin ang="0" scaled="1"/>
            <a:tileRect/>
          </a:gradFill>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r>
              <a:rPr lang="en-US" altLang="ja-JP" sz="1600">
                <a:solidFill>
                  <a:srgbClr val="660066"/>
                </a:solidFill>
                <a:cs typeface="ＭＳ 明朝" charset="-128"/>
              </a:rPr>
              <a:t>100(Bq/kg),</a:t>
            </a:r>
          </a:p>
          <a:p>
            <a:pPr algn="ctr">
              <a:defRPr/>
            </a:pPr>
            <a:r>
              <a:rPr lang="en-US" altLang="ja-JP" sz="1600">
                <a:solidFill>
                  <a:srgbClr val="660066"/>
                </a:solidFill>
                <a:cs typeface="ＭＳ 明朝" charset="-128"/>
              </a:rPr>
              <a:t>0.075</a:t>
            </a:r>
            <a:r>
              <a:rPr lang="ja-JP" altLang="en-US" sz="1600">
                <a:solidFill>
                  <a:srgbClr val="660066"/>
                </a:solidFill>
                <a:cs typeface="ＭＳ 明朝" charset="-128"/>
              </a:rPr>
              <a:t>μ</a:t>
            </a:r>
            <a:r>
              <a:rPr lang="en-US" altLang="ja-JP" sz="1600">
                <a:solidFill>
                  <a:srgbClr val="660066"/>
                </a:solidFill>
                <a:cs typeface="ＭＳ 明朝" charset="-128"/>
              </a:rPr>
              <a:t>Sv/hr</a:t>
            </a:r>
            <a:r>
              <a:rPr lang="ja-JP" altLang="en-US" sz="1600">
                <a:solidFill>
                  <a:srgbClr val="660066"/>
                </a:solidFill>
                <a:ea typeface="ＭＳ ゴシック" charset="-128"/>
                <a:cs typeface="ＭＳ ゴシック" charset="-128"/>
              </a:rPr>
              <a:t>の内部被爆</a:t>
            </a:r>
            <a:endParaRPr lang="ja-JP" altLang="en-US" sz="1600">
              <a:solidFill>
                <a:srgbClr val="660066"/>
              </a:solidFill>
              <a:cs typeface="ＭＳ 明朝" charset="-128"/>
            </a:endParaRPr>
          </a:p>
        </p:txBody>
      </p:sp>
      <p:sp>
        <p:nvSpPr>
          <p:cNvPr id="23564" name="スライド番号プレースホルダ 11"/>
          <p:cNvSpPr>
            <a:spLocks noGrp="1"/>
          </p:cNvSpPr>
          <p:nvPr>
            <p:ph type="sldNum" sz="quarter" idx="12"/>
          </p:nvPr>
        </p:nvSpPr>
        <p:spPr bwMode="auto">
          <a:noFill/>
          <a:ln>
            <a:miter lim="800000"/>
            <a:headEnd/>
            <a:tailEnd/>
          </a:ln>
        </p:spPr>
        <p:txBody>
          <a:bodyPr/>
          <a:lstStyle/>
          <a:p>
            <a:fld id="{8218857D-620F-B044-A272-9FB65497D896}" type="slidenum">
              <a:rPr lang="ja-JP" altLang="en-US"/>
              <a:pPr/>
              <a:t>8</a:t>
            </a:fld>
            <a:endParaRPr lang="ja-JP" altLang="en-US"/>
          </a:p>
        </p:txBody>
      </p:sp>
    </p:spTree>
    <p:custDataLst>
      <p:tags r:id="rId1"/>
    </p:custData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ox(i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タイトル 1"/>
          <p:cNvSpPr>
            <a:spLocks noGrp="1"/>
          </p:cNvSpPr>
          <p:nvPr>
            <p:ph type="title"/>
          </p:nvPr>
        </p:nvSpPr>
        <p:spPr>
          <a:xfrm>
            <a:off x="457200" y="339725"/>
            <a:ext cx="2909888" cy="1014413"/>
          </a:xfrm>
        </p:spPr>
        <p:txBody>
          <a:bodyPr/>
          <a:lstStyle/>
          <a:p>
            <a:r>
              <a:rPr lang="ja-JP" altLang="en-US" sz="2800">
                <a:solidFill>
                  <a:srgbClr val="FF0000"/>
                </a:solidFill>
              </a:rPr>
              <a:t>核分裂反応を</a:t>
            </a:r>
            <a:r>
              <a:rPr lang="en-US" altLang="ja-JP" sz="2800">
                <a:solidFill>
                  <a:srgbClr val="FF0000"/>
                </a:solidFill>
              </a:rPr>
              <a:t/>
            </a:r>
            <a:br>
              <a:rPr lang="en-US" altLang="ja-JP" sz="2800">
                <a:solidFill>
                  <a:srgbClr val="FF0000"/>
                </a:solidFill>
              </a:rPr>
            </a:br>
            <a:r>
              <a:rPr lang="ja-JP" altLang="en-US" sz="2800">
                <a:solidFill>
                  <a:srgbClr val="FF0000"/>
                </a:solidFill>
              </a:rPr>
              <a:t>エネルギー源に</a:t>
            </a:r>
          </a:p>
        </p:txBody>
      </p:sp>
      <p:pic>
        <p:nvPicPr>
          <p:cNvPr id="24580" name="図 3" descr="Big14-16核分裂.jpg"/>
          <p:cNvPicPr>
            <a:picLocks noChangeAspect="1"/>
          </p:cNvPicPr>
          <p:nvPr/>
        </p:nvPicPr>
        <p:blipFill>
          <a:blip r:embed="rId3"/>
          <a:srcRect/>
          <a:stretch>
            <a:fillRect/>
          </a:stretch>
        </p:blipFill>
        <p:spPr bwMode="auto">
          <a:xfrm>
            <a:off x="0" y="1533525"/>
            <a:ext cx="4946650" cy="4600575"/>
          </a:xfrm>
          <a:prstGeom prst="rect">
            <a:avLst/>
          </a:prstGeom>
          <a:noFill/>
          <a:ln w="9525">
            <a:noFill/>
            <a:miter lim="800000"/>
            <a:headEnd/>
            <a:tailEnd/>
          </a:ln>
        </p:spPr>
      </p:pic>
      <p:graphicFrame>
        <p:nvGraphicFramePr>
          <p:cNvPr id="24578" name="Object 2"/>
          <p:cNvGraphicFramePr>
            <a:graphicFrameLocks noChangeAspect="1"/>
          </p:cNvGraphicFramePr>
          <p:nvPr/>
        </p:nvGraphicFramePr>
        <p:xfrm>
          <a:off x="5160963" y="4191000"/>
          <a:ext cx="5765800" cy="2667000"/>
        </p:xfrm>
        <a:graphic>
          <a:graphicData uri="http://schemas.openxmlformats.org/presentationml/2006/ole">
            <mc:AlternateContent xmlns:mc="http://schemas.openxmlformats.org/markup-compatibility/2006">
              <mc:Choice xmlns:v="urn:schemas-microsoft-com:vml" Requires="v">
                <p:oleObj spid="_x0000_s24631" name="Word 文書" r:id="rId4" imgW="23060317" imgH="10666667" progId="Word.Document.12">
                  <p:link updateAutomatic="1"/>
                </p:oleObj>
              </mc:Choice>
              <mc:Fallback>
                <p:oleObj name="Word 文書" r:id="rId4" imgW="23060317" imgH="10666667" progId="Word.Document.12">
                  <p:link updateAutomatic="1"/>
                  <p:pic>
                    <p:nvPicPr>
                      <p:cNvPr id="0"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0963" y="4191000"/>
                        <a:ext cx="57658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4581" name="テキスト ボックス 9"/>
          <p:cNvSpPr txBox="1">
            <a:spLocks noChangeArrowheads="1"/>
          </p:cNvSpPr>
          <p:nvPr/>
        </p:nvSpPr>
        <p:spPr bwMode="auto">
          <a:xfrm>
            <a:off x="457200" y="6134100"/>
            <a:ext cx="4489450" cy="400050"/>
          </a:xfrm>
          <a:prstGeom prst="rect">
            <a:avLst/>
          </a:prstGeom>
          <a:noFill/>
          <a:ln w="9525">
            <a:noFill/>
            <a:miter lim="800000"/>
            <a:headEnd/>
            <a:tailEnd/>
          </a:ln>
        </p:spPr>
        <p:txBody>
          <a:bodyPr>
            <a:prstTxWarp prst="textNoShape">
              <a:avLst/>
            </a:prstTxWarp>
            <a:spAutoFit/>
          </a:bodyPr>
          <a:lstStyle/>
          <a:p>
            <a:r>
              <a:rPr lang="en-US" altLang="ja-JP" sz="2000" baseline="30000">
                <a:solidFill>
                  <a:srgbClr val="660066"/>
                </a:solidFill>
              </a:rPr>
              <a:t>134</a:t>
            </a:r>
            <a:r>
              <a:rPr lang="en-US" altLang="ja-JP" sz="2000">
                <a:solidFill>
                  <a:srgbClr val="660066"/>
                </a:solidFill>
              </a:rPr>
              <a:t>Cs</a:t>
            </a:r>
            <a:r>
              <a:rPr lang="ja-JP" altLang="en-US" sz="2000">
                <a:solidFill>
                  <a:srgbClr val="660066"/>
                </a:solidFill>
              </a:rPr>
              <a:t>は無し！</a:t>
            </a:r>
            <a:r>
              <a:rPr lang="en-US" altLang="ja-JP" sz="2000" baseline="30000">
                <a:solidFill>
                  <a:srgbClr val="660066"/>
                </a:solidFill>
              </a:rPr>
              <a:t>133</a:t>
            </a:r>
            <a:r>
              <a:rPr lang="en-US" altLang="ja-JP" sz="2000">
                <a:solidFill>
                  <a:srgbClr val="660066"/>
                </a:solidFill>
              </a:rPr>
              <a:t>Cs+n→</a:t>
            </a:r>
            <a:r>
              <a:rPr lang="en-US" altLang="ja-JP" sz="2000" baseline="30000">
                <a:solidFill>
                  <a:srgbClr val="660066"/>
                </a:solidFill>
              </a:rPr>
              <a:t>134</a:t>
            </a:r>
            <a:r>
              <a:rPr lang="en-US" altLang="ja-JP" sz="2000">
                <a:solidFill>
                  <a:srgbClr val="660066"/>
                </a:solidFill>
              </a:rPr>
              <a:t>Cs</a:t>
            </a:r>
            <a:r>
              <a:rPr lang="ja-JP" altLang="en-US" sz="2000">
                <a:solidFill>
                  <a:srgbClr val="660066"/>
                </a:solidFill>
              </a:rPr>
              <a:t>、後で。</a:t>
            </a:r>
          </a:p>
        </p:txBody>
      </p:sp>
      <p:sp>
        <p:nvSpPr>
          <p:cNvPr id="24582" name="スライド番号プレースホルダ 6"/>
          <p:cNvSpPr>
            <a:spLocks noGrp="1"/>
          </p:cNvSpPr>
          <p:nvPr>
            <p:ph type="sldNum" sz="quarter" idx="12"/>
          </p:nvPr>
        </p:nvSpPr>
        <p:spPr bwMode="auto">
          <a:noFill/>
          <a:ln>
            <a:miter lim="800000"/>
            <a:headEnd/>
            <a:tailEnd/>
          </a:ln>
        </p:spPr>
        <p:txBody>
          <a:bodyPr/>
          <a:lstStyle/>
          <a:p>
            <a:fld id="{E023246A-AFCB-FB47-A617-A3387FCC34F1}" type="slidenum">
              <a:rPr lang="ja-JP" altLang="en-US"/>
              <a:pPr/>
              <a:t>9</a:t>
            </a:fld>
            <a:endParaRPr lang="ja-JP" altLang="en-US"/>
          </a:p>
        </p:txBody>
      </p:sp>
      <p:pic>
        <p:nvPicPr>
          <p:cNvPr id="24583" name="図 10" descr="PP.235UT.jpg"/>
          <p:cNvPicPr>
            <a:picLocks noChangeAspect="1"/>
          </p:cNvPicPr>
          <p:nvPr/>
        </p:nvPicPr>
        <p:blipFill>
          <a:blip r:embed="rId6"/>
          <a:srcRect/>
          <a:stretch>
            <a:fillRect/>
          </a:stretch>
        </p:blipFill>
        <p:spPr bwMode="auto">
          <a:xfrm>
            <a:off x="4737100" y="446088"/>
            <a:ext cx="4406900" cy="3744912"/>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
</p:tagLst>
</file>

<file path=ppt/tags/tag2.xml><?xml version="1.0" encoding="utf-8"?>
<p:tagLst xmlns:a="http://schemas.openxmlformats.org/drawingml/2006/main" xmlns:r="http://schemas.openxmlformats.org/officeDocument/2006/relationships" xmlns:p="http://schemas.openxmlformats.org/presentationml/2006/main">
  <p:tag name="TIMING"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名取支援学校プレ(May25,2012)">
  <a:themeElements>
    <a:clrScheme name="アーバン">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アーバン">
      <a:majorFont>
        <a:latin typeface="Trebuchet MS"/>
        <a:ea typeface=""/>
        <a:cs typeface=""/>
        <a:font script="Jpan" typeface="ＭＳ ゴシック"/>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ＭＳ 明朝"/>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アーバン">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名取支援学校プレ(May25,2012).potx</Template>
  <TotalTime>2285</TotalTime>
  <Words>1587</Words>
  <Application>Microsoft Macintosh PowerPoint</Application>
  <PresentationFormat>画面に合わせる (4:3)</PresentationFormat>
  <Paragraphs>176</Paragraphs>
  <Slides>12</Slides>
  <Notes>2</Notes>
  <HiddenSlides>0</HiddenSlides>
  <MMClips>0</MMClips>
  <ScaleCrop>false</ScaleCrop>
  <HeadingPairs>
    <vt:vector size="6" baseType="variant">
      <vt:variant>
        <vt:lpstr>テーマ</vt:lpstr>
      </vt:variant>
      <vt:variant>
        <vt:i4>1</vt:i4>
      </vt:variant>
      <vt:variant>
        <vt:lpstr>リンクの設定</vt:lpstr>
      </vt:variant>
      <vt:variant>
        <vt:i4>2</vt:i4>
      </vt:variant>
      <vt:variant>
        <vt:lpstr>スライド タイトル</vt:lpstr>
      </vt:variant>
      <vt:variant>
        <vt:i4>12</vt:i4>
      </vt:variant>
    </vt:vector>
  </HeadingPairs>
  <TitlesOfParts>
    <vt:vector size="15" baseType="lpstr">
      <vt:lpstr>名取支援学校プレ(May25,2012)</vt:lpstr>
      <vt:lpstr>hikonojoorihara:Desktop:%E7%92%B0%E5%A2%83%E9%98%B2%E7%81%BD%E3%82%A8%E3%83%8D%E3%83%AB%E3%82%AD%E3%82%99%E3%83%BC%E8%AC%9B%E5%BA%A7:%E2%98%86%E5%8E%9F%E5%AD%90%E6%A0%B8%E3%81%AE%E5%B4%A9%E5%A3%8A(Apl11).docx!OLE_LINK1</vt:lpstr>
      <vt:lpstr>???</vt:lpstr>
      <vt:lpstr>—放射線正しく恐れるにはー 東北大学・東北工業大学名誉教授      織原　彦之丞)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人体は 5kBqの放射体である</vt:lpstr>
      <vt:lpstr>核分裂反応を エネルギー源に</vt:lpstr>
      <vt:lpstr>PowerPoint プレゼンテーション</vt:lpstr>
      <vt:lpstr>PowerPoint プレゼンテーション</vt:lpstr>
      <vt:lpstr>低線量放射線の 人体への影響</vt:lpstr>
    </vt:vector>
  </TitlesOfParts>
  <Company>東北工業大学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『賢く放射線を恐れましょう 』 ー福島原発事故と私たちー 東北大学・東北工業大学名誉教授      織原　彦之丞) </dc:title>
  <dc:creator>Office 2004 体験版ユーザー</dc:creator>
  <cp:lastModifiedBy>織原 彦之丞</cp:lastModifiedBy>
  <cp:revision>76</cp:revision>
  <cp:lastPrinted>2012-09-08T03:19:23Z</cp:lastPrinted>
  <dcterms:created xsi:type="dcterms:W3CDTF">2012-07-09T01:37:39Z</dcterms:created>
  <dcterms:modified xsi:type="dcterms:W3CDTF">2012-11-06T08:49:00Z</dcterms:modified>
</cp:coreProperties>
</file>